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1" r:id="rId5"/>
    <p:sldId id="258" r:id="rId6"/>
    <p:sldId id="264" r:id="rId7"/>
    <p:sldId id="265" r:id="rId8"/>
    <p:sldId id="263" r:id="rId9"/>
    <p:sldId id="260" r:id="rId10"/>
    <p:sldId id="268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6457"/>
    <a:srgbClr val="D91A5D"/>
    <a:srgbClr val="67C9D0"/>
    <a:srgbClr val="3DAF2C"/>
    <a:srgbClr val="FCB03B"/>
    <a:srgbClr val="29AB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vc\Economic%20Development%20Board%20-%20Mauritius\Film%20&amp;%20Multimedia%20-%20Documents\Resource%20Centre\Markets%20of%20the%20film%20rebate%20scheme%20-%20updated%202019-LPT-Anshineeh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vc\Economic%20Development%20Board%20-%20Mauritius\Film%20&amp;%20Multimedia%20-%20Documents\Resource%20Centre\Markets%20of%20the%20film%20rebate%20scheme%20-%20updated%202019-LPT-Anshineehp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normalizeH="0" baseline="0">
              <a:solidFill>
                <a:srgbClr val="D91A5D"/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Markets!$K$25</c:f>
              <c:strCache>
                <c:ptCount val="1"/>
                <c:pt idx="0">
                  <c:v>Countries benefitting from the Film Rebate Scheme</c:v>
                </c:pt>
              </c:strCache>
            </c:strRef>
          </c:tx>
          <c:dPt>
            <c:idx val="0"/>
            <c:bubble3D val="0"/>
            <c:spPr>
              <a:solidFill>
                <a:srgbClr val="74645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0F-4E20-89F8-76DFFE5CF266}"/>
              </c:ext>
            </c:extLst>
          </c:dPt>
          <c:dPt>
            <c:idx val="1"/>
            <c:bubble3D val="0"/>
            <c:spPr>
              <a:solidFill>
                <a:srgbClr val="67C9D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0F-4E20-89F8-76DFFE5CF266}"/>
              </c:ext>
            </c:extLst>
          </c:dPt>
          <c:dPt>
            <c:idx val="2"/>
            <c:bubble3D val="0"/>
            <c:spPr>
              <a:solidFill>
                <a:srgbClr val="FCB03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0F-4E20-89F8-76DFFE5CF266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A0F-4E20-89F8-76DFFE5CF266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A0F-4E20-89F8-76DFFE5CF266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A0F-4E20-89F8-76DFFE5CF266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A0F-4E20-89F8-76DFFE5CF266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A0F-4E20-89F8-76DFFE5CF266}"/>
              </c:ext>
            </c:extLst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A0F-4E20-89F8-76DFFE5CF26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Markets!$I$26:$I$34</c:f>
              <c:strCache>
                <c:ptCount val="9"/>
                <c:pt idx="0">
                  <c:v>India</c:v>
                </c:pt>
                <c:pt idx="1">
                  <c:v>Mauritius</c:v>
                </c:pt>
                <c:pt idx="2">
                  <c:v>South Africa</c:v>
                </c:pt>
                <c:pt idx="3">
                  <c:v>UK</c:v>
                </c:pt>
                <c:pt idx="4">
                  <c:v>Germany </c:v>
                </c:pt>
                <c:pt idx="5">
                  <c:v>China </c:v>
                </c:pt>
                <c:pt idx="6">
                  <c:v>USA</c:v>
                </c:pt>
                <c:pt idx="7">
                  <c:v>France</c:v>
                </c:pt>
                <c:pt idx="8">
                  <c:v>Others</c:v>
                </c:pt>
              </c:strCache>
            </c:strRef>
          </c:cat>
          <c:val>
            <c:numRef>
              <c:f>Markets!$K$26:$K$34</c:f>
              <c:numCache>
                <c:formatCode>0%</c:formatCode>
                <c:ptCount val="9"/>
                <c:pt idx="0">
                  <c:v>0.2975206611570248</c:v>
                </c:pt>
                <c:pt idx="1">
                  <c:v>0.27272727272727271</c:v>
                </c:pt>
                <c:pt idx="2">
                  <c:v>0.13223140495867769</c:v>
                </c:pt>
                <c:pt idx="3">
                  <c:v>9.9173553719008267E-2</c:v>
                </c:pt>
                <c:pt idx="4">
                  <c:v>4.1322314049586778E-2</c:v>
                </c:pt>
                <c:pt idx="5">
                  <c:v>3.3057851239669422E-2</c:v>
                </c:pt>
                <c:pt idx="6">
                  <c:v>2.4793388429752067E-2</c:v>
                </c:pt>
                <c:pt idx="7">
                  <c:v>3.3057851239669422E-2</c:v>
                </c:pt>
                <c:pt idx="8">
                  <c:v>6.6115702479338845E-2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0A0F-4E20-89F8-76DFFE5CF2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746457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normalizeH="0" baseline="0">
              <a:solidFill>
                <a:srgbClr val="D91A5D"/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Category!$F$5</c:f>
              <c:strCache>
                <c:ptCount val="1"/>
                <c:pt idx="0">
                  <c:v>Production categories benefitting from the Film Rebate Scheme</c:v>
                </c:pt>
              </c:strCache>
            </c:strRef>
          </c:tx>
          <c:dPt>
            <c:idx val="0"/>
            <c:bubble3D val="0"/>
            <c:spPr>
              <a:solidFill>
                <a:srgbClr val="FCB03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98-4ECA-8FCB-DE9DAB1D3411}"/>
              </c:ext>
            </c:extLst>
          </c:dPt>
          <c:dPt>
            <c:idx val="1"/>
            <c:bubble3D val="0"/>
            <c:spPr>
              <a:solidFill>
                <a:srgbClr val="67C9D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98-4ECA-8FCB-DE9DAB1D3411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98-4ECA-8FCB-DE9DAB1D3411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98-4ECA-8FCB-DE9DAB1D3411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098-4ECA-8FCB-DE9DAB1D3411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098-4ECA-8FCB-DE9DAB1D3411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098-4ECA-8FCB-DE9DAB1D3411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098-4ECA-8FCB-DE9DAB1D3411}"/>
              </c:ext>
            </c:extLst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8098-4ECA-8FCB-DE9DAB1D3411}"/>
              </c:ext>
            </c:extLst>
          </c:dPt>
          <c:dPt>
            <c:idx val="9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8098-4ECA-8FCB-DE9DAB1D3411}"/>
              </c:ext>
            </c:extLst>
          </c:dPt>
          <c:dLbls>
            <c:dLbl>
              <c:idx val="7"/>
              <c:layout>
                <c:manualLayout>
                  <c:x val="-6.2988577740587665E-2"/>
                  <c:y val="-7.53398352737446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098-4ECA-8FCB-DE9DAB1D3411}"/>
                </c:ext>
              </c:extLst>
            </c:dLbl>
            <c:dLbl>
              <c:idx val="8"/>
              <c:layout>
                <c:manualLayout>
                  <c:x val="-2.9244696808129991E-2"/>
                  <c:y val="-9.4993705345156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098-4ECA-8FCB-DE9DAB1D3411}"/>
                </c:ext>
              </c:extLst>
            </c:dLbl>
            <c:dLbl>
              <c:idx val="9"/>
              <c:layout>
                <c:manualLayout>
                  <c:x val="4.499184124327732E-3"/>
                  <c:y val="-0.1146475754165679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098-4ECA-8FCB-DE9DAB1D34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Category!$D$6:$D$15</c:f>
              <c:strCache>
                <c:ptCount val="10"/>
                <c:pt idx="0">
                  <c:v>Feature Film Project</c:v>
                </c:pt>
                <c:pt idx="1">
                  <c:v>TV Commercial</c:v>
                </c:pt>
                <c:pt idx="2">
                  <c:v>Dubbing</c:v>
                </c:pt>
                <c:pt idx="3">
                  <c:v>Documentary</c:v>
                </c:pt>
                <c:pt idx="4">
                  <c:v>TV Series</c:v>
                </c:pt>
                <c:pt idx="5">
                  <c:v>Reality TV Programme</c:v>
                </c:pt>
                <c:pt idx="6">
                  <c:v>TV Programme</c:v>
                </c:pt>
                <c:pt idx="7">
                  <c:v>Music video</c:v>
                </c:pt>
                <c:pt idx="8">
                  <c:v>VFX</c:v>
                </c:pt>
                <c:pt idx="9">
                  <c:v>Animation Film</c:v>
                </c:pt>
              </c:strCache>
            </c:strRef>
          </c:cat>
          <c:val>
            <c:numRef>
              <c:f>Category!$F$6:$F$15</c:f>
              <c:numCache>
                <c:formatCode>0%</c:formatCode>
                <c:ptCount val="10"/>
                <c:pt idx="0">
                  <c:v>0.47107438016528924</c:v>
                </c:pt>
                <c:pt idx="1">
                  <c:v>0.18181818181818182</c:v>
                </c:pt>
                <c:pt idx="2">
                  <c:v>0.14049586776859505</c:v>
                </c:pt>
                <c:pt idx="3">
                  <c:v>4.1322314049586778E-2</c:v>
                </c:pt>
                <c:pt idx="4">
                  <c:v>7.43801652892562E-2</c:v>
                </c:pt>
                <c:pt idx="5">
                  <c:v>4.1322314049586778E-2</c:v>
                </c:pt>
                <c:pt idx="6">
                  <c:v>2.4793388429752067E-2</c:v>
                </c:pt>
                <c:pt idx="7">
                  <c:v>8.2644628099173556E-3</c:v>
                </c:pt>
                <c:pt idx="8">
                  <c:v>8.2644628099173556E-3</c:v>
                </c:pt>
                <c:pt idx="9">
                  <c:v>8.2644628099173556E-3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098-4ECA-8FCB-DE9DAB1D3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746457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85849-8880-4C1E-AF55-1FFB25E75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CE0E1-6936-43F8-BD31-AA347D1EA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0497F-B54F-4A5A-8C18-75C4D56CA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2869D-1493-4D80-B2A5-C6AAEE6E2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0D7AF-CB08-4609-B07E-2011DEEC2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638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1B26-CAA5-4E10-B1A7-66E4667DA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092DEB-2047-4834-9AF2-02C5F5DF2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BF646-FFE4-4B0C-A65C-5681DCD1D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31964-BF2A-41AE-811F-88E76B5D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EFCD1-EF67-44BB-8553-9DE7B0D4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91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501241-D481-4BCB-BC9D-5A5BC034AB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200A12-443E-4B29-B27C-CD1107B711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56FFC-632B-40E4-8BAF-E434C2DE7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E3B9E-AA27-45B9-9A9C-EF50359C1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AF0A5-F1FB-4F43-92C0-DF5D8ADCE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75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B2DF3-AF0E-43C0-8425-C69B30454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1A368-F5D3-460C-93CB-CE34717A5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7E259-50DC-4343-BC31-09CB97B71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C77C6-901D-4E40-87CB-9A54014BA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EBA9E-0D14-4B50-9069-1673B9AB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9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0C254-353B-4094-8F15-5A853F4DB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D7F7C-6385-494B-9A45-918BEA382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B51C-4CE1-47D1-9FCE-37B51F301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E7003-9C12-469A-BB6A-BFF8D281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B377C-028D-435A-85E4-18DB168A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05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30BC4-F4D3-41C7-93CA-81B6A0A92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6F695-B0A7-4731-83BF-A0E91A6E37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6EA3F-2BBE-4E2B-B543-75E0EC5C3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59C5E-AD49-4869-B347-009D780CD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AC9C8-C06D-4384-9916-80B86D666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019853-C219-4485-A562-6FF79A73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30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EA69E-2238-45DE-8225-737DDB080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532F0-ED8E-469D-8AD9-8A4655686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4BBB7-1847-47AA-B088-73365DF46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A96D7D-43A3-42B8-B5A2-C34C57E8C7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5ACACD-0539-4D97-937A-96625D57D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9909E9-E678-48EF-8C00-CBF0CCFC0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6460CD-1CAA-46B2-82C7-C95500D7F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EE9481-FC4C-41E5-A698-811EA273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01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403B2-5666-4311-B1C1-348510FEE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02FD2-BBD3-4041-A345-3CB0FF061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41F32-F3A0-40B8-AB6F-E1BB2EBAF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27C7D9-5EE2-4F15-AECE-3BC664C92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8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4DDB1-7D64-4BE4-B279-6EB348CB3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5E062-6116-438D-8852-FE7E2AFFF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71B5A-7722-41C7-931C-1A1A32116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8A7DE-9B61-4246-8951-79D2A1451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8FEA0-D683-4DD8-A932-C71CA4E21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9CBAF-67C7-4330-BB62-A82BFBF34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C2233-8897-4F74-A07D-97B882EA0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9858F-2067-47FA-88C9-2BA0BF2C2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B567F-F571-44B3-AD1F-6A41479E3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90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AD9FE-C287-42AD-95CE-22931AD17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27D6A9-9059-4C3E-AF79-ED0F92B1E8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FC98CF-CDA1-4A92-B0AC-A37433298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F724A7-3593-4EDB-AC51-BB6CF428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C21FB-0199-4601-800D-2436F931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E19B2-A0CC-42A6-BCB1-FCB054190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68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9602B-24D3-4712-8F95-174EFD54A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20537-8A2C-4BFF-8226-65ADDE10F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698F2-8AF5-4590-BB30-A9603ADE8E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E39A-6AF3-4876-9EA3-5E523EF75969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7375E-2AA2-4DF0-9F27-764109397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4610A-587E-4620-9EF2-8C3926160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0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mpany name&#10;&#10;Description automatically generated">
            <a:extLst>
              <a:ext uri="{FF2B5EF4-FFF2-40B4-BE49-F238E27FC236}">
                <a16:creationId xmlns:a16="http://schemas.microsoft.com/office/drawing/2014/main" id="{281B8852-3F18-459F-8CE1-179309B4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60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467A0162-8BF3-4D7A-BCF9-4BB818F69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611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D98302-CC4C-42BA-9EE6-92DFC1B28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190" y="403271"/>
            <a:ext cx="9144000" cy="879475"/>
          </a:xfrm>
        </p:spPr>
        <p:txBody>
          <a:bodyPr anchor="ctr">
            <a:normAutofit/>
          </a:bodyPr>
          <a:lstStyle/>
          <a:p>
            <a:pPr algn="l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7C9D0"/>
                </a:solidFill>
                <a:effectLst/>
                <a:uLnTx/>
                <a:uFillTx/>
                <a:latin typeface="Hero" panose="00000500000000000000" pitchFamily="2" charset="0"/>
                <a:ea typeface="+mj-ea"/>
                <a:cs typeface="+mj-cs"/>
              </a:rPr>
              <a:t>Creative Arts</a:t>
            </a:r>
            <a:endParaRPr lang="en-US" sz="3600" b="1" dirty="0">
              <a:solidFill>
                <a:srgbClr val="67C9D0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2519575-A832-46A3-A6FD-B92DCEEED326}"/>
              </a:ext>
            </a:extLst>
          </p:cNvPr>
          <p:cNvSpPr txBox="1">
            <a:spLocks/>
          </p:cNvSpPr>
          <p:nvPr/>
        </p:nvSpPr>
        <p:spPr>
          <a:xfrm>
            <a:off x="5819776" y="1282746"/>
            <a:ext cx="5731554" cy="3736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400" dirty="0">
              <a:solidFill>
                <a:schemeClr val="bg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44E997-009D-4138-8B4B-C393437EC74E}"/>
              </a:ext>
            </a:extLst>
          </p:cNvPr>
          <p:cNvSpPr/>
          <p:nvPr/>
        </p:nvSpPr>
        <p:spPr>
          <a:xfrm>
            <a:off x="494190" y="974969"/>
            <a:ext cx="856359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700" b="1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cs typeface="Franklin Gothic Medium Cond"/>
              </a:rPr>
              <a:t>VISION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81931D-CE8F-47F4-A2BE-706FB0AFF77E}"/>
              </a:ext>
            </a:extLst>
          </p:cNvPr>
          <p:cNvSpPr/>
          <p:nvPr/>
        </p:nvSpPr>
        <p:spPr>
          <a:xfrm>
            <a:off x="5477595" y="1528341"/>
            <a:ext cx="64642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000" b="1" dirty="0">
                <a:solidFill>
                  <a:srgbClr val="746457"/>
                </a:solidFill>
                <a:latin typeface="Bradley Hand ITC" panose="03070402050302030203" pitchFamily="66" charset="0"/>
                <a:cs typeface="Franklin Gothic Medium Cond"/>
              </a:rPr>
              <a:t>Develop a sustainable business and economic model that ensures the long-term development of arts business</a:t>
            </a:r>
            <a:endParaRPr lang="en-US" sz="2000" b="1" dirty="0">
              <a:solidFill>
                <a:srgbClr val="746457"/>
              </a:solidFill>
              <a:latin typeface="Bradley Hand ITC" panose="03070402050302030203" pitchFamily="66" charset="0"/>
              <a:cs typeface="Franklin Gothic Medium Cond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55F87B-0470-4D7E-961C-1BC91AD20BD3}"/>
              </a:ext>
            </a:extLst>
          </p:cNvPr>
          <p:cNvSpPr/>
          <p:nvPr/>
        </p:nvSpPr>
        <p:spPr>
          <a:xfrm>
            <a:off x="5477595" y="2329689"/>
            <a:ext cx="64642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746457"/>
                </a:solidFill>
                <a:latin typeface="Bradley Hand ITC" panose="03070402050302030203" pitchFamily="66" charset="0"/>
              </a:rPr>
              <a:t>Develop cultural entrepreneurship with local artists to unlock the potential of deriving revenue from cultural activity and art works</a:t>
            </a:r>
            <a:endParaRPr lang="en-US" sz="2000" b="1" dirty="0">
              <a:solidFill>
                <a:srgbClr val="746457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04494E-321C-4211-9C08-D34E0C303B1B}"/>
              </a:ext>
            </a:extLst>
          </p:cNvPr>
          <p:cNvSpPr/>
          <p:nvPr/>
        </p:nvSpPr>
        <p:spPr>
          <a:xfrm>
            <a:off x="5497873" y="3537194"/>
            <a:ext cx="64642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000" b="1" dirty="0">
                <a:solidFill>
                  <a:srgbClr val="746457"/>
                </a:solidFill>
                <a:latin typeface="Bradley Hand ITC" panose="03070402050302030203" pitchFamily="66" charset="0"/>
              </a:rPr>
              <a:t>Promote</a:t>
            </a:r>
            <a:r>
              <a:rPr lang="en-GB" sz="2000" b="1" dirty="0">
                <a:solidFill>
                  <a:srgbClr val="746457"/>
                </a:solidFill>
                <a:latin typeface="Tw Cen MT" panose="020B0602020104020603" pitchFamily="34" charset="0"/>
                <a:cs typeface="Franklin Gothic Medium Cond"/>
              </a:rPr>
              <a:t> </a:t>
            </a:r>
            <a:r>
              <a:rPr lang="en-GB" sz="2000" b="1" dirty="0">
                <a:solidFill>
                  <a:srgbClr val="746457"/>
                </a:solidFill>
                <a:latin typeface="Bradley Hand ITC" panose="03070402050302030203" pitchFamily="66" charset="0"/>
              </a:rPr>
              <a:t>Art as a new asset class</a:t>
            </a:r>
            <a:endParaRPr lang="en-US" sz="2000" b="1" dirty="0">
              <a:solidFill>
                <a:srgbClr val="746457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61AE31-9AF6-47C7-A982-781B7C03F278}"/>
              </a:ext>
            </a:extLst>
          </p:cNvPr>
          <p:cNvSpPr/>
          <p:nvPr/>
        </p:nvSpPr>
        <p:spPr>
          <a:xfrm>
            <a:off x="5477595" y="4127010"/>
            <a:ext cx="64642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746457"/>
                </a:solidFill>
                <a:latin typeface="Bradley Hand ITC" panose="03070402050302030203" pitchFamily="66" charset="0"/>
              </a:rPr>
              <a:t>Develop of a Public Art Policy that will guide the promotion, development and commissioning of public art projects in Mauritius;</a:t>
            </a:r>
            <a:endParaRPr lang="en-US" sz="2000" b="1" dirty="0">
              <a:solidFill>
                <a:srgbClr val="746457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026" name="Picture 2" descr="What is the difference between Fine Arts and Visual Arts?">
            <a:extLst>
              <a:ext uri="{FF2B5EF4-FFF2-40B4-BE49-F238E27FC236}">
                <a16:creationId xmlns:a16="http://schemas.microsoft.com/office/drawing/2014/main" id="{FD0427A0-812E-4F1B-955F-6D1524393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32" b="1112"/>
          <a:stretch/>
        </p:blipFill>
        <p:spPr bwMode="auto">
          <a:xfrm>
            <a:off x="431683" y="1352736"/>
            <a:ext cx="4634507" cy="423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8DB20D9-9F5C-4478-8F8E-3FCC62A51D6B}"/>
              </a:ext>
            </a:extLst>
          </p:cNvPr>
          <p:cNvSpPr/>
          <p:nvPr/>
        </p:nvSpPr>
        <p:spPr>
          <a:xfrm>
            <a:off x="428195" y="1352736"/>
            <a:ext cx="4634507" cy="4236956"/>
          </a:xfrm>
          <a:prstGeom prst="rect">
            <a:avLst/>
          </a:prstGeom>
          <a:solidFill>
            <a:schemeClr val="tx2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8675C0-E1E5-409A-9D26-826FCD3DFFAB}"/>
              </a:ext>
            </a:extLst>
          </p:cNvPr>
          <p:cNvSpPr/>
          <p:nvPr/>
        </p:nvSpPr>
        <p:spPr>
          <a:xfrm>
            <a:off x="859382" y="2371169"/>
            <a:ext cx="3582510" cy="915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CB03B"/>
                </a:solidFill>
                <a:latin typeface="Tw Cen MT" panose="020B0602020104020603" pitchFamily="34" charset="0"/>
              </a:rPr>
              <a:t>3.7%</a:t>
            </a:r>
            <a:r>
              <a:rPr lang="en-GB" sz="2400" b="1" dirty="0">
                <a:solidFill>
                  <a:srgbClr val="FCB03B"/>
                </a:solidFill>
                <a:latin typeface="Tw Cen MT" panose="020B0602020104020603" pitchFamily="34" charset="0"/>
              </a:rPr>
              <a:t> of GDP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2763C96-D413-4889-8343-36A2855385F8}"/>
              </a:ext>
            </a:extLst>
          </p:cNvPr>
          <p:cNvSpPr/>
          <p:nvPr/>
        </p:nvSpPr>
        <p:spPr>
          <a:xfrm>
            <a:off x="953940" y="4404413"/>
            <a:ext cx="3582510" cy="991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67C9D0"/>
                </a:solidFill>
                <a:latin typeface="Tw Cen MT" panose="020B0602020104020603" pitchFamily="34" charset="0"/>
              </a:rPr>
              <a:t>MUR 16 Billion GDP Contribution</a:t>
            </a:r>
            <a:endParaRPr lang="en-GB" sz="2400" b="1" dirty="0">
              <a:solidFill>
                <a:srgbClr val="67C9D0"/>
              </a:solidFill>
              <a:latin typeface="Tw Cen MT" panose="020B0602020104020603" pitchFamily="34" charset="0"/>
            </a:endParaRPr>
          </a:p>
        </p:txBody>
      </p:sp>
      <p:pic>
        <p:nvPicPr>
          <p:cNvPr id="38" name="Graphic 37" descr="Coins with solid fill">
            <a:extLst>
              <a:ext uri="{FF2B5EF4-FFF2-40B4-BE49-F238E27FC236}">
                <a16:creationId xmlns:a16="http://schemas.microsoft.com/office/drawing/2014/main" id="{568947A4-6944-4885-9E82-FF3B371E1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1958" y="3636256"/>
            <a:ext cx="914400" cy="914400"/>
          </a:xfrm>
          <a:prstGeom prst="rect">
            <a:avLst/>
          </a:prstGeom>
        </p:spPr>
      </p:pic>
      <p:pic>
        <p:nvPicPr>
          <p:cNvPr id="40" name="Graphic 39" descr="Treasure chest with solid fill">
            <a:extLst>
              <a:ext uri="{FF2B5EF4-FFF2-40B4-BE49-F238E27FC236}">
                <a16:creationId xmlns:a16="http://schemas.microsoft.com/office/drawing/2014/main" id="{5BE0302D-E28D-4FA5-B4C5-97F89E3CF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6419" y="1758197"/>
            <a:ext cx="914400" cy="9144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4C4233D-4DCE-41B5-BCDA-90FD52B70962}"/>
              </a:ext>
            </a:extLst>
          </p:cNvPr>
          <p:cNvSpPr/>
          <p:nvPr/>
        </p:nvSpPr>
        <p:spPr>
          <a:xfrm>
            <a:off x="5586150" y="1545264"/>
            <a:ext cx="45719" cy="565306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7717FB7-45C2-487B-B894-69D85CB4A45F}"/>
              </a:ext>
            </a:extLst>
          </p:cNvPr>
          <p:cNvSpPr/>
          <p:nvPr/>
        </p:nvSpPr>
        <p:spPr>
          <a:xfrm>
            <a:off x="5613105" y="2336506"/>
            <a:ext cx="45719" cy="565306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8E9650C-44F2-45E1-8D43-29190BEDD165}"/>
              </a:ext>
            </a:extLst>
          </p:cNvPr>
          <p:cNvSpPr/>
          <p:nvPr/>
        </p:nvSpPr>
        <p:spPr>
          <a:xfrm>
            <a:off x="6813255" y="3481915"/>
            <a:ext cx="45719" cy="565306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8B3953A-7702-4DC8-8451-15819D97445B}"/>
              </a:ext>
            </a:extLst>
          </p:cNvPr>
          <p:cNvSpPr/>
          <p:nvPr/>
        </p:nvSpPr>
        <p:spPr>
          <a:xfrm>
            <a:off x="5508117" y="4170412"/>
            <a:ext cx="45719" cy="565306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21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467A0162-8BF3-4D7A-BCF9-4BB818F69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" y="0"/>
            <a:ext cx="1215611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D98302-CC4C-42BA-9EE6-92DFC1B28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190" y="403271"/>
            <a:ext cx="9144000" cy="879475"/>
          </a:xfrm>
        </p:spPr>
        <p:txBody>
          <a:bodyPr anchor="ctr">
            <a:normAutofit/>
          </a:bodyPr>
          <a:lstStyle/>
          <a:p>
            <a:pPr algn="l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7C9D0"/>
                </a:solidFill>
                <a:effectLst/>
                <a:uLnTx/>
                <a:uFillTx/>
                <a:latin typeface="Hero" panose="00000500000000000000" pitchFamily="2" charset="0"/>
                <a:ea typeface="+mj-ea"/>
                <a:cs typeface="+mj-cs"/>
              </a:rPr>
              <a:t>Creative Arts – Key Achievements</a:t>
            </a:r>
            <a:endParaRPr lang="en-US" sz="3600" b="1" dirty="0">
              <a:solidFill>
                <a:srgbClr val="67C9D0"/>
              </a:solidFill>
            </a:endParaRPr>
          </a:p>
        </p:txBody>
      </p:sp>
      <p:pic>
        <p:nvPicPr>
          <p:cNvPr id="19" name="Graphic 9" descr="Palette with solid fill">
            <a:extLst>
              <a:ext uri="{FF2B5EF4-FFF2-40B4-BE49-F238E27FC236}">
                <a16:creationId xmlns:a16="http://schemas.microsoft.com/office/drawing/2014/main" id="{894B1A3C-A605-43F6-BE59-929B83DB63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1147" y="1674602"/>
            <a:ext cx="2729183" cy="3016391"/>
          </a:xfrm>
          <a:prstGeom prst="rect">
            <a:avLst/>
          </a:prstGeom>
        </p:spPr>
      </p:pic>
      <p:pic>
        <p:nvPicPr>
          <p:cNvPr id="20" name="Graphic 12" descr="Easel with solid fill">
            <a:extLst>
              <a:ext uri="{FF2B5EF4-FFF2-40B4-BE49-F238E27FC236}">
                <a16:creationId xmlns:a16="http://schemas.microsoft.com/office/drawing/2014/main" id="{74794FE1-BED7-4F10-AD5A-01F007315A4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27316" y="1657255"/>
            <a:ext cx="2744878" cy="3033738"/>
          </a:xfrm>
          <a:prstGeom prst="rect">
            <a:avLst/>
          </a:prstGeom>
        </p:spPr>
      </p:pic>
      <p:pic>
        <p:nvPicPr>
          <p:cNvPr id="21" name="Graphic 11" descr="Artist male with solid fill">
            <a:extLst>
              <a:ext uri="{FF2B5EF4-FFF2-40B4-BE49-F238E27FC236}">
                <a16:creationId xmlns:a16="http://schemas.microsoft.com/office/drawing/2014/main" id="{CA907230-650A-47B0-A5B9-4EE272D0771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60871" y="1667368"/>
            <a:ext cx="2729184" cy="301639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B3431EE-D385-44F9-BDFA-E8950077D925}"/>
              </a:ext>
            </a:extLst>
          </p:cNvPr>
          <p:cNvSpPr/>
          <p:nvPr/>
        </p:nvSpPr>
        <p:spPr>
          <a:xfrm>
            <a:off x="4096073" y="992420"/>
            <a:ext cx="3407364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Cooper Black" panose="0208090404030B020404" pitchFamily="18" charset="0"/>
              </a:rPr>
              <a:t>EDB Art Gallery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E1BDB6C-B6DC-45E4-8532-F899BA1A56F2}"/>
              </a:ext>
            </a:extLst>
          </p:cNvPr>
          <p:cNvSpPr/>
          <p:nvPr/>
        </p:nvSpPr>
        <p:spPr>
          <a:xfrm>
            <a:off x="422056" y="4564273"/>
            <a:ext cx="3407364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More than </a:t>
            </a:r>
            <a:r>
              <a:rPr lang="en-GB" sz="2400" dirty="0">
                <a:solidFill>
                  <a:srgbClr val="D91A5D"/>
                </a:solidFill>
                <a:latin typeface="Gill Sans Ultra Bold" panose="020B0A02020104020203" pitchFamily="34" charset="0"/>
              </a:rPr>
              <a:t>45 art projects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Gill Sans Ultra Bold" panose="020B0A02020104020203" pitchFamily="34" charset="0"/>
              </a:rPr>
              <a:t>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funded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6E8D20-7BF2-4E68-98BE-ED5F1A06289C}"/>
              </a:ext>
            </a:extLst>
          </p:cNvPr>
          <p:cNvSpPr/>
          <p:nvPr/>
        </p:nvSpPr>
        <p:spPr>
          <a:xfrm>
            <a:off x="593872" y="992420"/>
            <a:ext cx="3407364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Cooper Black" panose="0208090404030B020404" pitchFamily="18" charset="0"/>
              </a:rPr>
              <a:t>National Arts Fund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9D4948-FB15-45D6-8F0D-F2027E4C9BF7}"/>
              </a:ext>
            </a:extLst>
          </p:cNvPr>
          <p:cNvSpPr/>
          <p:nvPr/>
        </p:nvSpPr>
        <p:spPr>
          <a:xfrm>
            <a:off x="4096073" y="4584866"/>
            <a:ext cx="3407364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Some </a:t>
            </a:r>
            <a:r>
              <a:rPr lang="en-GB" sz="2400" dirty="0">
                <a:solidFill>
                  <a:srgbClr val="FCB03B"/>
                </a:solidFill>
                <a:latin typeface="Gill Sans Ultra Bold" panose="020B0A02020104020203" pitchFamily="34" charset="0"/>
              </a:rPr>
              <a:t>100 artworks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exhibited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035AFC-E619-4765-A358-E1D875E8A67E}"/>
              </a:ext>
            </a:extLst>
          </p:cNvPr>
          <p:cNvSpPr/>
          <p:nvPr/>
        </p:nvSpPr>
        <p:spPr>
          <a:xfrm>
            <a:off x="8121781" y="992420"/>
            <a:ext cx="3407364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Cooper Black" panose="0208090404030B020404" pitchFamily="18" charset="0"/>
              </a:rPr>
              <a:t>Mauritius International Art Fair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446423-8D07-47F5-A3B7-36F7081D28F7}"/>
              </a:ext>
            </a:extLst>
          </p:cNvPr>
          <p:cNvSpPr txBox="1"/>
          <p:nvPr/>
        </p:nvSpPr>
        <p:spPr>
          <a:xfrm>
            <a:off x="8015424" y="4690993"/>
            <a:ext cx="36200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Network of more than </a:t>
            </a:r>
            <a:r>
              <a:rPr lang="en-GB" sz="2400" dirty="0">
                <a:solidFill>
                  <a:srgbClr val="3DAF2C"/>
                </a:solidFill>
                <a:latin typeface="Gill Sans Ultra Bold" panose="020B0A02020104020203" pitchFamily="34" charset="0"/>
              </a:rPr>
              <a:t>120 artists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5FFACE-B3A4-48FF-8F46-FE3E623546F2}"/>
              </a:ext>
            </a:extLst>
          </p:cNvPr>
          <p:cNvSpPr/>
          <p:nvPr/>
        </p:nvSpPr>
        <p:spPr>
          <a:xfrm flipH="1">
            <a:off x="4032769" y="1686017"/>
            <a:ext cx="68149" cy="2752725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6151BBB-02BF-4AEB-A995-B6976C8660EE}"/>
              </a:ext>
            </a:extLst>
          </p:cNvPr>
          <p:cNvSpPr/>
          <p:nvPr/>
        </p:nvSpPr>
        <p:spPr>
          <a:xfrm flipH="1">
            <a:off x="7830932" y="1657255"/>
            <a:ext cx="68149" cy="2752725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00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F1805B5-8095-42FA-BE14-1D4304C86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" y="0"/>
            <a:ext cx="1215611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689F2A1-8977-46FE-AE5C-50CC5A75A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5680" y="1876964"/>
            <a:ext cx="9460637" cy="2387600"/>
          </a:xfrm>
        </p:spPr>
        <p:txBody>
          <a:bodyPr anchor="ctr">
            <a:normAutofit/>
          </a:bodyPr>
          <a:lstStyle/>
          <a:p>
            <a:r>
              <a:rPr lang="en-US" sz="4800" b="1" dirty="0">
                <a:solidFill>
                  <a:srgbClr val="67C9D0"/>
                </a:solidFill>
                <a:latin typeface="Tw Cen MT" panose="020B0602020104020603" pitchFamily="34" charset="0"/>
              </a:rPr>
              <a:t>FILM &amp; CREATIVE INDUSTRIES</a:t>
            </a:r>
          </a:p>
        </p:txBody>
      </p:sp>
    </p:spTree>
    <p:extLst>
      <p:ext uri="{BB962C8B-B14F-4D97-AF65-F5344CB8AC3E}">
        <p14:creationId xmlns:p14="http://schemas.microsoft.com/office/powerpoint/2010/main" val="3821791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467A0162-8BF3-4D7A-BCF9-4BB818F69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" y="0"/>
            <a:ext cx="1215611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D98302-CC4C-42BA-9EE6-92DFC1B28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190" y="403271"/>
            <a:ext cx="10821510" cy="879475"/>
          </a:xfrm>
        </p:spPr>
        <p:txBody>
          <a:bodyPr anchor="ctr">
            <a:normAutofit/>
          </a:bodyPr>
          <a:lstStyle/>
          <a:p>
            <a:pPr algn="l"/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67C9D0"/>
                </a:solidFill>
                <a:effectLst/>
                <a:uLnTx/>
                <a:uFillTx/>
                <a:latin typeface="Hero" panose="00000500000000000000" pitchFamily="2" charset="0"/>
                <a:ea typeface="+mj-ea"/>
                <a:cs typeface="+mj-cs"/>
              </a:rPr>
              <a:t>The Film Rebate Scheme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67C9D0"/>
              </a:solidFill>
              <a:effectLst/>
              <a:uLnTx/>
              <a:uFillTx/>
              <a:latin typeface="Hero" panose="00000500000000000000" pitchFamily="2" charset="0"/>
              <a:ea typeface="+mj-ea"/>
              <a:cs typeface="+mj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7D819A0-D4D9-40AE-B396-2642FB6E6103}"/>
              </a:ext>
            </a:extLst>
          </p:cNvPr>
          <p:cNvSpPr/>
          <p:nvPr/>
        </p:nvSpPr>
        <p:spPr>
          <a:xfrm>
            <a:off x="494190" y="974969"/>
            <a:ext cx="856359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700" b="1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cs typeface="Franklin Gothic Medium Cond"/>
              </a:rPr>
              <a:t>The Film Rebate Scheme is a film incentive that provides local and foreign film producers with </a:t>
            </a:r>
            <a:r>
              <a:rPr lang="en-GB" sz="1700" b="1" dirty="0">
                <a:solidFill>
                  <a:schemeClr val="accent4">
                    <a:lumMod val="75000"/>
                  </a:schemeClr>
                </a:solidFill>
                <a:latin typeface="Tw Cen MT" panose="020B0602020104020603" pitchFamily="34" charset="0"/>
                <a:cs typeface="Franklin Gothic Medium Cond"/>
              </a:rPr>
              <a:t>30-40 percent </a:t>
            </a:r>
            <a:r>
              <a:rPr lang="en-GB" sz="1700" b="1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cs typeface="Franklin Gothic Medium Cond"/>
              </a:rPr>
              <a:t>reimbursement on audited Qualified Production Expenditure in Mauritius</a:t>
            </a:r>
          </a:p>
        </p:txBody>
      </p:sp>
      <p:pic>
        <p:nvPicPr>
          <p:cNvPr id="30" name="Picture Placeholder 9">
            <a:extLst>
              <a:ext uri="{FF2B5EF4-FFF2-40B4-BE49-F238E27FC236}">
                <a16:creationId xmlns:a16="http://schemas.microsoft.com/office/drawing/2014/main" id="{EF208FB8-098E-46E7-B202-E2EB50504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5" r="14055"/>
          <a:stretch>
            <a:fillRect/>
          </a:stretch>
        </p:blipFill>
        <p:spPr>
          <a:xfrm>
            <a:off x="2768104" y="1686017"/>
            <a:ext cx="2948504" cy="2752725"/>
          </a:xfrm>
          <a:prstGeom prst="rect">
            <a:avLst/>
          </a:prstGeom>
        </p:spPr>
      </p:pic>
      <p:pic>
        <p:nvPicPr>
          <p:cNvPr id="31" name="Picture Placeholder 10">
            <a:extLst>
              <a:ext uri="{FF2B5EF4-FFF2-40B4-BE49-F238E27FC236}">
                <a16:creationId xmlns:a16="http://schemas.microsoft.com/office/drawing/2014/main" id="{D4356534-C47A-460D-8816-695F4F9F8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7" r="14347"/>
          <a:stretch>
            <a:fillRect/>
          </a:stretch>
        </p:blipFill>
        <p:spPr>
          <a:xfrm>
            <a:off x="5768996" y="1686017"/>
            <a:ext cx="2979736" cy="2752725"/>
          </a:xfrm>
          <a:prstGeom prst="rect">
            <a:avLst/>
          </a:prstGeom>
        </p:spPr>
      </p:pic>
      <p:pic>
        <p:nvPicPr>
          <p:cNvPr id="32" name="Picture Placeholder 12">
            <a:extLst>
              <a:ext uri="{FF2B5EF4-FFF2-40B4-BE49-F238E27FC236}">
                <a16:creationId xmlns:a16="http://schemas.microsoft.com/office/drawing/2014/main" id="{A77F29ED-FCE4-4FB5-9F26-6C403049E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r="9646"/>
          <a:stretch>
            <a:fillRect/>
          </a:stretch>
        </p:blipFill>
        <p:spPr>
          <a:xfrm>
            <a:off x="8801121" y="1686017"/>
            <a:ext cx="2951670" cy="275272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1740091-B3D1-4B1B-AAC9-BB6B35590093}"/>
              </a:ext>
            </a:extLst>
          </p:cNvPr>
          <p:cNvSpPr/>
          <p:nvPr/>
        </p:nvSpPr>
        <p:spPr>
          <a:xfrm flipH="1">
            <a:off x="8748752" y="1686017"/>
            <a:ext cx="68149" cy="2752725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5E83B09-0F6E-4779-B9ED-5DC94F15AD03}"/>
              </a:ext>
            </a:extLst>
          </p:cNvPr>
          <p:cNvSpPr/>
          <p:nvPr/>
        </p:nvSpPr>
        <p:spPr>
          <a:xfrm flipH="1">
            <a:off x="5708728" y="1686017"/>
            <a:ext cx="68149" cy="2752725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Placeholder 8">
            <a:extLst>
              <a:ext uri="{FF2B5EF4-FFF2-40B4-BE49-F238E27FC236}">
                <a16:creationId xmlns:a16="http://schemas.microsoft.com/office/drawing/2014/main" id="{73F5475A-00AB-420D-ADF1-63C32E8F6E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9" r="34799"/>
          <a:stretch>
            <a:fillRect/>
          </a:stretch>
        </p:blipFill>
        <p:spPr>
          <a:xfrm>
            <a:off x="641012" y="1590522"/>
            <a:ext cx="1845013" cy="4045918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410B8403-A894-4590-BBA4-224806FF3501}"/>
              </a:ext>
            </a:extLst>
          </p:cNvPr>
          <p:cNvSpPr/>
          <p:nvPr/>
        </p:nvSpPr>
        <p:spPr>
          <a:xfrm>
            <a:off x="2760499" y="3494834"/>
            <a:ext cx="2943742" cy="933650"/>
          </a:xfrm>
          <a:prstGeom prst="rect">
            <a:avLst/>
          </a:prstGeom>
          <a:solidFill>
            <a:srgbClr val="557BA1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atin typeface="Tw Cen MT" panose="020B0602020104020603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4E8092-6CFD-4E5C-AA2D-D708A9F9F7F0}"/>
              </a:ext>
            </a:extLst>
          </p:cNvPr>
          <p:cNvSpPr txBox="1"/>
          <p:nvPr/>
        </p:nvSpPr>
        <p:spPr>
          <a:xfrm>
            <a:off x="3216352" y="3545536"/>
            <a:ext cx="20211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Tw Cen MT" panose="020B0602020104020603" pitchFamily="34" charset="0"/>
                <a:cs typeface="Franklin Gothic Medium Cond"/>
              </a:rPr>
              <a:t>25%</a:t>
            </a:r>
          </a:p>
          <a:p>
            <a:pPr algn="ctr"/>
            <a:r>
              <a:rPr lang="en-GB" b="1" dirty="0">
                <a:solidFill>
                  <a:schemeClr val="bg1"/>
                </a:solidFill>
                <a:latin typeface="Tw Cen MT" panose="020B0602020104020603" pitchFamily="34" charset="0"/>
                <a:cs typeface="Franklin Gothic Medium Cond"/>
              </a:rPr>
              <a:t>Budget 2012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3A81800-F42E-4181-A08D-2811DE9564B8}"/>
              </a:ext>
            </a:extLst>
          </p:cNvPr>
          <p:cNvSpPr/>
          <p:nvPr/>
        </p:nvSpPr>
        <p:spPr>
          <a:xfrm>
            <a:off x="5771086" y="3513776"/>
            <a:ext cx="2986087" cy="933650"/>
          </a:xfrm>
          <a:prstGeom prst="rect">
            <a:avLst/>
          </a:prstGeom>
          <a:solidFill>
            <a:srgbClr val="557BA1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atin typeface="Tw Cen MT" panose="020B0602020104020603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954D299-822A-432A-BF48-A0B2F4F8C8DC}"/>
              </a:ext>
            </a:extLst>
          </p:cNvPr>
          <p:cNvSpPr/>
          <p:nvPr/>
        </p:nvSpPr>
        <p:spPr>
          <a:xfrm>
            <a:off x="8829922" y="3509434"/>
            <a:ext cx="2949934" cy="933650"/>
          </a:xfrm>
          <a:prstGeom prst="rect">
            <a:avLst/>
          </a:prstGeom>
          <a:solidFill>
            <a:srgbClr val="557BA1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atin typeface="Tw Cen MT" panose="020B06020201040206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21B2B7C-A939-4586-B51A-87379B5604C0}"/>
              </a:ext>
            </a:extLst>
          </p:cNvPr>
          <p:cNvSpPr txBox="1"/>
          <p:nvPr/>
        </p:nvSpPr>
        <p:spPr>
          <a:xfrm>
            <a:off x="6252242" y="3561549"/>
            <a:ext cx="20211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Tw Cen MT" panose="020B0602020104020603" pitchFamily="34" charset="0"/>
                <a:cs typeface="Franklin Gothic Medium Cond"/>
              </a:rPr>
              <a:t>30%</a:t>
            </a:r>
          </a:p>
          <a:p>
            <a:pPr algn="ctr"/>
            <a:r>
              <a:rPr lang="en-GB" b="1" dirty="0">
                <a:solidFill>
                  <a:schemeClr val="bg1"/>
                </a:solidFill>
                <a:latin typeface="Tw Cen MT" panose="020B0602020104020603" pitchFamily="34" charset="0"/>
                <a:cs typeface="Franklin Gothic Medium Cond"/>
              </a:rPr>
              <a:t>Budget 2013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B17315D-970B-49A3-8E55-0E398ADDBB0D}"/>
              </a:ext>
            </a:extLst>
          </p:cNvPr>
          <p:cNvSpPr txBox="1"/>
          <p:nvPr/>
        </p:nvSpPr>
        <p:spPr>
          <a:xfrm>
            <a:off x="9270820" y="3561548"/>
            <a:ext cx="20211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Tw Cen MT" panose="020B0602020104020603" pitchFamily="34" charset="0"/>
                <a:cs typeface="Franklin Gothic Medium Cond"/>
              </a:rPr>
              <a:t>Up to 40%</a:t>
            </a:r>
          </a:p>
          <a:p>
            <a:pPr algn="ctr"/>
            <a:r>
              <a:rPr lang="en-GB" b="1" dirty="0">
                <a:solidFill>
                  <a:schemeClr val="bg1"/>
                </a:solidFill>
                <a:latin typeface="Tw Cen MT" panose="020B0602020104020603" pitchFamily="34" charset="0"/>
                <a:cs typeface="Franklin Gothic Medium Cond"/>
              </a:rPr>
              <a:t>Budget 2016-2017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C148949-F70B-41F3-AC5F-67C9C1605509}"/>
              </a:ext>
            </a:extLst>
          </p:cNvPr>
          <p:cNvSpPr/>
          <p:nvPr/>
        </p:nvSpPr>
        <p:spPr>
          <a:xfrm>
            <a:off x="2760500" y="4505731"/>
            <a:ext cx="294374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>
              <a:spcBef>
                <a:spcPts val="600"/>
              </a:spcBef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cs typeface="Franklin Gothic Medium Cond"/>
              </a:rPr>
              <a:t>Introduction of a legal framework to encourage the setting up of a film industry in Mauritius.</a:t>
            </a:r>
          </a:p>
          <a:p>
            <a:pPr marL="88900">
              <a:spcBef>
                <a:spcPts val="600"/>
              </a:spcBef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cs typeface="Franklin Gothic Medium Cond"/>
              </a:rPr>
              <a:t>Implementation of the  film rebate scheme with up to </a:t>
            </a:r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Tw Cen MT" panose="020B0602020104020603" pitchFamily="34" charset="0"/>
                <a:cs typeface="Franklin Gothic Medium Cond"/>
              </a:rPr>
              <a:t>25%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cs typeface="Franklin Gothic Medium Cond"/>
              </a:rPr>
              <a:t>of Qualifying Production Expenditures (QPE) reimbursed.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E42DAEC-B412-4AF2-AB4E-6DA1CE7568DD}"/>
              </a:ext>
            </a:extLst>
          </p:cNvPr>
          <p:cNvSpPr/>
          <p:nvPr/>
        </p:nvSpPr>
        <p:spPr>
          <a:xfrm>
            <a:off x="5786993" y="4525559"/>
            <a:ext cx="294374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>
              <a:spcBef>
                <a:spcPts val="600"/>
              </a:spcBef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cs typeface="Franklin Gothic Medium Cond"/>
              </a:rPr>
              <a:t>Increase of film rebate scheme to </a:t>
            </a:r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Tw Cen MT" panose="020B0602020104020603" pitchFamily="34" charset="0"/>
                <a:cs typeface="Franklin Gothic Medium Cond"/>
              </a:rPr>
              <a:t>30%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cs typeface="Franklin Gothic Medium Cond"/>
              </a:rPr>
              <a:t> on QPE.</a:t>
            </a:r>
          </a:p>
          <a:p>
            <a:pPr marL="88900">
              <a:spcBef>
                <a:spcPts val="600"/>
              </a:spcBef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cs typeface="Franklin Gothic Medium Cond"/>
              </a:rPr>
              <a:t>Scheme extended to high end TV commercials and documentaries.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3F65393-4843-418B-B38A-5D884E4653C6}"/>
              </a:ext>
            </a:extLst>
          </p:cNvPr>
          <p:cNvSpPr/>
          <p:nvPr/>
        </p:nvSpPr>
        <p:spPr>
          <a:xfrm>
            <a:off x="8836114" y="4492934"/>
            <a:ext cx="2943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>
              <a:spcBef>
                <a:spcPts val="600"/>
              </a:spcBef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cs typeface="Franklin Gothic Medium Cond"/>
              </a:rPr>
              <a:t>Introduction of a new band of </a:t>
            </a:r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Tw Cen MT" panose="020B0602020104020603" pitchFamily="34" charset="0"/>
                <a:cs typeface="Franklin Gothic Medium Cond"/>
              </a:rPr>
              <a:t>40%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cs typeface="Franklin Gothic Medium Cond"/>
              </a:rPr>
              <a:t>rebate for big budget feature films.</a:t>
            </a:r>
          </a:p>
        </p:txBody>
      </p:sp>
    </p:spTree>
    <p:extLst>
      <p:ext uri="{BB962C8B-B14F-4D97-AF65-F5344CB8AC3E}">
        <p14:creationId xmlns:p14="http://schemas.microsoft.com/office/powerpoint/2010/main" val="3888902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467A0162-8BF3-4D7A-BCF9-4BB818F69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" y="0"/>
            <a:ext cx="12156117" cy="6858000"/>
          </a:xfrm>
          <a:prstGeom prst="rect">
            <a:avLst/>
          </a:prstGeom>
        </p:spPr>
      </p:pic>
      <p:pic>
        <p:nvPicPr>
          <p:cNvPr id="13" name="Picture 12" descr="A blurry image of a person&#10;&#10;Description generated with very high confidence">
            <a:extLst>
              <a:ext uri="{FF2B5EF4-FFF2-40B4-BE49-F238E27FC236}">
                <a16:creationId xmlns:a16="http://schemas.microsoft.com/office/drawing/2014/main" id="{9421728E-18DC-4AB1-A4FB-AE2BCBBCF7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0" b="22167"/>
          <a:stretch/>
        </p:blipFill>
        <p:spPr>
          <a:xfrm>
            <a:off x="1128" y="1114426"/>
            <a:ext cx="12191980" cy="419099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C8835C5-54B5-4D63-8E4B-79DBFD303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190" y="403271"/>
            <a:ext cx="10821510" cy="879475"/>
          </a:xfrm>
        </p:spPr>
        <p:txBody>
          <a:bodyPr anchor="ctr">
            <a:normAutofit/>
          </a:bodyPr>
          <a:lstStyle/>
          <a:p>
            <a:pPr algn="l"/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67C9D0"/>
                </a:solidFill>
                <a:effectLst/>
                <a:uLnTx/>
                <a:uFillTx/>
                <a:latin typeface="Hero" panose="00000500000000000000" pitchFamily="2" charset="0"/>
                <a:ea typeface="+mj-ea"/>
                <a:cs typeface="+mj-cs"/>
              </a:rPr>
              <a:t>The Film Rebate Scheme -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ro" panose="00000500000000000000" pitchFamily="2" charset="0"/>
                <a:ea typeface="+mj-ea"/>
                <a:cs typeface="+mj-cs"/>
              </a:rPr>
              <a:t>Categories of Production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Hero" panose="00000500000000000000" pitchFamily="2" charset="0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975A32-F682-46B4-BAC0-D6A079EE1803}"/>
              </a:ext>
            </a:extLst>
          </p:cNvPr>
          <p:cNvSpPr/>
          <p:nvPr/>
        </p:nvSpPr>
        <p:spPr>
          <a:xfrm>
            <a:off x="-20" y="1114426"/>
            <a:ext cx="12192000" cy="4190999"/>
          </a:xfrm>
          <a:prstGeom prst="rect">
            <a:avLst/>
          </a:prstGeom>
          <a:solidFill>
            <a:schemeClr val="tx2">
              <a:lumMod val="7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50B223-4E8A-4D08-8D5B-2BD2F38453ED}"/>
              </a:ext>
            </a:extLst>
          </p:cNvPr>
          <p:cNvSpPr/>
          <p:nvPr/>
        </p:nvSpPr>
        <p:spPr>
          <a:xfrm>
            <a:off x="139489" y="1699027"/>
            <a:ext cx="20174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FCB03B"/>
                </a:solidFill>
                <a:effectLst/>
                <a:uLnTx/>
                <a:uFillTx/>
                <a:latin typeface="Tw Cen MT" panose="020B0602020104020603" pitchFamily="34" charset="0"/>
                <a:cs typeface="Gill Sans MT"/>
              </a:rPr>
              <a:t>FEATURE FILM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B4E324-EB29-423D-AA47-A0C1E2539A4C}"/>
              </a:ext>
            </a:extLst>
          </p:cNvPr>
          <p:cNvSpPr/>
          <p:nvPr/>
        </p:nvSpPr>
        <p:spPr>
          <a:xfrm>
            <a:off x="7503104" y="1699027"/>
            <a:ext cx="24707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FCB03B"/>
                </a:solidFill>
                <a:effectLst/>
                <a:uLnTx/>
                <a:uFillTx/>
                <a:latin typeface="Tw Cen MT" panose="020B0602020104020603" pitchFamily="34" charset="0"/>
                <a:cs typeface="Gill Sans MT"/>
              </a:rPr>
              <a:t>TVCOMMERCIALS &amp; OTHER TV PROGRAMMES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CDEB6C-FDA2-4DB3-B0B6-B63DA9E779E3}"/>
              </a:ext>
            </a:extLst>
          </p:cNvPr>
          <p:cNvSpPr/>
          <p:nvPr/>
        </p:nvSpPr>
        <p:spPr>
          <a:xfrm>
            <a:off x="4770409" y="1704963"/>
            <a:ext cx="2809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FCB03B"/>
                </a:solidFill>
                <a:effectLst/>
                <a:uLnTx/>
                <a:uFillTx/>
                <a:latin typeface="Tw Cen MT" panose="020B0602020104020603" pitchFamily="34" charset="0"/>
                <a:cs typeface="Gill Sans MT"/>
              </a:rPr>
              <a:t>DOCUMENTARIES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AA24D9-4737-47DF-B14C-E354E1356B86}"/>
              </a:ext>
            </a:extLst>
          </p:cNvPr>
          <p:cNvSpPr/>
          <p:nvPr/>
        </p:nvSpPr>
        <p:spPr>
          <a:xfrm>
            <a:off x="2403627" y="1699027"/>
            <a:ext cx="2392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CB03B"/>
                </a:solidFill>
                <a:latin typeface="Tw Cen MT" panose="020B0602020104020603" pitchFamily="34" charset="0"/>
              </a:rPr>
              <a:t>TV SERIES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579F6E-047C-4054-A972-9740B99248FE}"/>
              </a:ext>
            </a:extLst>
          </p:cNvPr>
          <p:cNvSpPr txBox="1"/>
          <p:nvPr/>
        </p:nvSpPr>
        <p:spPr>
          <a:xfrm>
            <a:off x="10033784" y="1691364"/>
            <a:ext cx="195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CB03B"/>
                </a:solidFill>
                <a:effectLst/>
                <a:uLnTx/>
                <a:uFillTx/>
                <a:latin typeface="Tw Cen MT" panose="020B0602020104020603" pitchFamily="34" charset="0"/>
              </a:rPr>
              <a:t>MUSIC VIDEO &amp; DUBBING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A74F17-D0EA-48D4-A20F-924682FF974B}"/>
              </a:ext>
            </a:extLst>
          </p:cNvPr>
          <p:cNvSpPr/>
          <p:nvPr/>
        </p:nvSpPr>
        <p:spPr>
          <a:xfrm>
            <a:off x="11704" y="2706384"/>
            <a:ext cx="215785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cs typeface="Franklin Gothic Medium Cond"/>
              </a:rPr>
              <a:t>Duration 60 minutes or more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cs typeface="Franklin Gothic Medium Cond"/>
              </a:rPr>
              <a:t>QPE of USD 100 000 or more (30% rebate)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cs typeface="Franklin Gothic Medium Cond"/>
              </a:rPr>
              <a:t>QPE of USD 1,000,000 or more (up to 40% rebate)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857469-C554-4783-B395-40054F5C73B8}"/>
              </a:ext>
            </a:extLst>
          </p:cNvPr>
          <p:cNvSpPr/>
          <p:nvPr/>
        </p:nvSpPr>
        <p:spPr>
          <a:xfrm>
            <a:off x="7451708" y="2706384"/>
            <a:ext cx="23351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cs typeface="Franklin Gothic Medium Cond"/>
              </a:rPr>
              <a:t>QPE of USD 30 000 or more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AA6E6B-409B-4024-96E2-E0DDE65BC426}"/>
              </a:ext>
            </a:extLst>
          </p:cNvPr>
          <p:cNvSpPr/>
          <p:nvPr/>
        </p:nvSpPr>
        <p:spPr>
          <a:xfrm>
            <a:off x="4720554" y="2706384"/>
            <a:ext cx="267119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1920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cs typeface="Franklin Gothic Medium Cond"/>
              </a:rPr>
              <a:t>Documentary programme, natural history, lifestyle magazine</a:t>
            </a:r>
          </a:p>
          <a:p>
            <a:pPr marL="285750" marR="0" lvl="0" indent="-1920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cs typeface="Franklin Gothic Medium Cond"/>
              </a:rPr>
              <a:t>QPE of USD 20 000 or more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A3C98B-A6BA-4592-8042-9E50E856564F}"/>
              </a:ext>
            </a:extLst>
          </p:cNvPr>
          <p:cNvSpPr/>
          <p:nvPr/>
        </p:nvSpPr>
        <p:spPr>
          <a:xfrm>
            <a:off x="2268954" y="2706384"/>
            <a:ext cx="228027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cs typeface="Franklin Gothic Medium Cond"/>
              </a:rPr>
              <a:t>Episode of drama television and TV Serials 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cs typeface="Franklin Gothic Medium Cond"/>
              </a:rPr>
              <a:t>Duration 60 minutes or more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cs typeface="Franklin Gothic Medium Cond"/>
              </a:rPr>
              <a:t>QPE of USD 20 000 or more</a:t>
            </a:r>
          </a:p>
          <a:p>
            <a:pPr marL="182563" indent="-182563">
              <a:buFont typeface="Arial" panose="020B0604020202020204" pitchFamily="34" charset="0"/>
              <a:buChar char="•"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cs typeface="Franklin Gothic Medium Cond"/>
              </a:rPr>
              <a:t>QPE of USD 150,000 or more (up to 40% rebate)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cs typeface="Franklin Gothic Medium Cond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DB2157-44C9-4B5D-B05C-7F439F91E0E2}"/>
              </a:ext>
            </a:extLst>
          </p:cNvPr>
          <p:cNvSpPr txBox="1"/>
          <p:nvPr/>
        </p:nvSpPr>
        <p:spPr>
          <a:xfrm>
            <a:off x="9892209" y="2706384"/>
            <a:ext cx="22102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cs typeface="Franklin Gothic Medium Cond"/>
              </a:rPr>
              <a:t>QPE of USD 30 000 or more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cs typeface="Franklin Gothic Medium Cond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A7B701F-B96E-4C7C-B9B7-1C2B15E077C0}"/>
              </a:ext>
            </a:extLst>
          </p:cNvPr>
          <p:cNvSpPr/>
          <p:nvPr/>
        </p:nvSpPr>
        <p:spPr>
          <a:xfrm>
            <a:off x="2155665" y="1699027"/>
            <a:ext cx="45719" cy="3378393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9090AC-132C-4302-B9A8-BC23AC65041A}"/>
              </a:ext>
            </a:extLst>
          </p:cNvPr>
          <p:cNvSpPr/>
          <p:nvPr/>
        </p:nvSpPr>
        <p:spPr>
          <a:xfrm>
            <a:off x="4698839" y="1780580"/>
            <a:ext cx="45719" cy="3378393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15FFD5-5C55-4C9C-9F76-35087B523CB1}"/>
              </a:ext>
            </a:extLst>
          </p:cNvPr>
          <p:cNvSpPr/>
          <p:nvPr/>
        </p:nvSpPr>
        <p:spPr>
          <a:xfrm>
            <a:off x="7300373" y="1780580"/>
            <a:ext cx="45719" cy="3378393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724535-EE1D-4DBD-A32A-0F39F2302588}"/>
              </a:ext>
            </a:extLst>
          </p:cNvPr>
          <p:cNvSpPr/>
          <p:nvPr/>
        </p:nvSpPr>
        <p:spPr>
          <a:xfrm>
            <a:off x="9833846" y="1780580"/>
            <a:ext cx="45719" cy="3378393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1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467A0162-8BF3-4D7A-BCF9-4BB818F69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" y="0"/>
            <a:ext cx="1215611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D98302-CC4C-42BA-9EE6-92DFC1B28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190" y="403271"/>
            <a:ext cx="10821510" cy="879475"/>
          </a:xfrm>
        </p:spPr>
        <p:txBody>
          <a:bodyPr anchor="ctr">
            <a:normAutofit/>
          </a:bodyPr>
          <a:lstStyle/>
          <a:p>
            <a:pPr algn="l"/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67C9D0"/>
                </a:solidFill>
                <a:effectLst/>
                <a:uLnTx/>
                <a:uFillTx/>
                <a:latin typeface="Hero" panose="00000500000000000000" pitchFamily="2" charset="0"/>
                <a:ea typeface="+mj-ea"/>
                <a:cs typeface="+mj-cs"/>
              </a:rPr>
              <a:t>Qualifying Production Expenditure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67C9D0"/>
              </a:solidFill>
              <a:effectLst/>
              <a:uLnTx/>
              <a:uFillTx/>
              <a:latin typeface="Hero" panose="00000500000000000000" pitchFamily="2" charset="0"/>
              <a:ea typeface="+mj-ea"/>
              <a:cs typeface="+mj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67EE11F-1FBF-4B95-8240-E1A555FA4D4E}"/>
              </a:ext>
            </a:extLst>
          </p:cNvPr>
          <p:cNvGrpSpPr/>
          <p:nvPr/>
        </p:nvGrpSpPr>
        <p:grpSpPr>
          <a:xfrm>
            <a:off x="593776" y="1242575"/>
            <a:ext cx="8550223" cy="1424426"/>
            <a:chOff x="593777" y="1242574"/>
            <a:chExt cx="8388888" cy="14392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12ADA6D-9725-4A9D-9B13-04F71E4D038F}"/>
                </a:ext>
              </a:extLst>
            </p:cNvPr>
            <p:cNvGrpSpPr/>
            <p:nvPr/>
          </p:nvGrpSpPr>
          <p:grpSpPr>
            <a:xfrm>
              <a:off x="593777" y="1303962"/>
              <a:ext cx="1988448" cy="1267802"/>
              <a:chOff x="4907473" y="2113083"/>
              <a:chExt cx="1940621" cy="1315917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21" name="Shape 902">
                <a:extLst>
                  <a:ext uri="{FF2B5EF4-FFF2-40B4-BE49-F238E27FC236}">
                    <a16:creationId xmlns:a16="http://schemas.microsoft.com/office/drawing/2014/main" id="{9CB4A71D-F7A0-4EF4-8CF6-372EE6B0821B}"/>
                  </a:ext>
                </a:extLst>
              </p:cNvPr>
              <p:cNvSpPr/>
              <p:nvPr/>
            </p:nvSpPr>
            <p:spPr>
              <a:xfrm>
                <a:off x="4907473" y="2113083"/>
                <a:ext cx="1940621" cy="376585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CC9900"/>
                    </a:solidFill>
                    <a:latin typeface="Tw Cen MT" panose="020B0602020104020603" pitchFamily="34" charset="0"/>
                    <a:cs typeface="Franklin Gothic Medium Cond"/>
                  </a:rPr>
                  <a:t>Pre-Production</a:t>
                </a:r>
              </a:p>
            </p:txBody>
          </p:sp>
          <p:sp>
            <p:nvSpPr>
              <p:cNvPr id="22" name="Shape 905">
                <a:extLst>
                  <a:ext uri="{FF2B5EF4-FFF2-40B4-BE49-F238E27FC236}">
                    <a16:creationId xmlns:a16="http://schemas.microsoft.com/office/drawing/2014/main" id="{5E53C3AA-3111-4CA7-BF8E-66597BC26027}"/>
                  </a:ext>
                </a:extLst>
              </p:cNvPr>
              <p:cNvSpPr/>
              <p:nvPr/>
            </p:nvSpPr>
            <p:spPr>
              <a:xfrm>
                <a:off x="5484621" y="2633572"/>
                <a:ext cx="790449" cy="79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353" y="11229"/>
                    </a:moveTo>
                    <a:lnTo>
                      <a:pt x="20356" y="11234"/>
                    </a:lnTo>
                    <a:lnTo>
                      <a:pt x="11029" y="16143"/>
                    </a:lnTo>
                    <a:lnTo>
                      <a:pt x="11026" y="16138"/>
                    </a:lnTo>
                    <a:cubicBezTo>
                      <a:pt x="10957" y="16174"/>
                      <a:pt x="10883" y="16200"/>
                      <a:pt x="10800" y="16200"/>
                    </a:cubicBezTo>
                    <a:cubicBezTo>
                      <a:pt x="10717" y="16200"/>
                      <a:pt x="10643" y="16174"/>
                      <a:pt x="10574" y="16138"/>
                    </a:cubicBezTo>
                    <a:lnTo>
                      <a:pt x="10571" y="16143"/>
                    </a:lnTo>
                    <a:lnTo>
                      <a:pt x="1244" y="11234"/>
                    </a:lnTo>
                    <a:lnTo>
                      <a:pt x="1247" y="11229"/>
                    </a:lnTo>
                    <a:cubicBezTo>
                      <a:pt x="1091" y="11147"/>
                      <a:pt x="982" y="10988"/>
                      <a:pt x="982" y="10800"/>
                    </a:cubicBezTo>
                    <a:cubicBezTo>
                      <a:pt x="982" y="10612"/>
                      <a:pt x="1091" y="10453"/>
                      <a:pt x="1247" y="10371"/>
                    </a:cubicBezTo>
                    <a:lnTo>
                      <a:pt x="1244" y="10366"/>
                    </a:lnTo>
                    <a:lnTo>
                      <a:pt x="3562" y="9146"/>
                    </a:lnTo>
                    <a:lnTo>
                      <a:pt x="10113" y="12594"/>
                    </a:lnTo>
                    <a:lnTo>
                      <a:pt x="10117" y="12588"/>
                    </a:lnTo>
                    <a:cubicBezTo>
                      <a:pt x="10322" y="12697"/>
                      <a:pt x="10552" y="12764"/>
                      <a:pt x="10800" y="12764"/>
                    </a:cubicBezTo>
                    <a:cubicBezTo>
                      <a:pt x="11048" y="12764"/>
                      <a:pt x="11278" y="12697"/>
                      <a:pt x="11483" y="12588"/>
                    </a:cubicBezTo>
                    <a:lnTo>
                      <a:pt x="11486" y="12594"/>
                    </a:lnTo>
                    <a:lnTo>
                      <a:pt x="18038" y="9146"/>
                    </a:lnTo>
                    <a:lnTo>
                      <a:pt x="20356" y="10366"/>
                    </a:lnTo>
                    <a:lnTo>
                      <a:pt x="20353" y="10371"/>
                    </a:lnTo>
                    <a:cubicBezTo>
                      <a:pt x="20509" y="10453"/>
                      <a:pt x="20618" y="10612"/>
                      <a:pt x="20618" y="10800"/>
                    </a:cubicBezTo>
                    <a:cubicBezTo>
                      <a:pt x="20618" y="10988"/>
                      <a:pt x="20509" y="11147"/>
                      <a:pt x="20353" y="11229"/>
                    </a:cubicBezTo>
                    <a:moveTo>
                      <a:pt x="20356" y="14784"/>
                    </a:moveTo>
                    <a:lnTo>
                      <a:pt x="20353" y="14790"/>
                    </a:lnTo>
                    <a:cubicBezTo>
                      <a:pt x="20509" y="14872"/>
                      <a:pt x="20618" y="15030"/>
                      <a:pt x="20618" y="15218"/>
                    </a:cubicBezTo>
                    <a:cubicBezTo>
                      <a:pt x="20618" y="15407"/>
                      <a:pt x="20509" y="15565"/>
                      <a:pt x="20353" y="15647"/>
                    </a:cubicBezTo>
                    <a:lnTo>
                      <a:pt x="20356" y="15653"/>
                    </a:lnTo>
                    <a:lnTo>
                      <a:pt x="11029" y="20562"/>
                    </a:lnTo>
                    <a:lnTo>
                      <a:pt x="11026" y="20556"/>
                    </a:lnTo>
                    <a:cubicBezTo>
                      <a:pt x="10957" y="20592"/>
                      <a:pt x="10883" y="20618"/>
                      <a:pt x="10800" y="20618"/>
                    </a:cubicBezTo>
                    <a:cubicBezTo>
                      <a:pt x="10717" y="20618"/>
                      <a:pt x="10643" y="20592"/>
                      <a:pt x="10574" y="20556"/>
                    </a:cubicBezTo>
                    <a:lnTo>
                      <a:pt x="10571" y="20562"/>
                    </a:lnTo>
                    <a:lnTo>
                      <a:pt x="1244" y="15653"/>
                    </a:lnTo>
                    <a:lnTo>
                      <a:pt x="1247" y="15647"/>
                    </a:lnTo>
                    <a:cubicBezTo>
                      <a:pt x="1091" y="15565"/>
                      <a:pt x="982" y="15407"/>
                      <a:pt x="982" y="15218"/>
                    </a:cubicBezTo>
                    <a:cubicBezTo>
                      <a:pt x="982" y="15030"/>
                      <a:pt x="1091" y="14872"/>
                      <a:pt x="1247" y="14790"/>
                    </a:cubicBezTo>
                    <a:lnTo>
                      <a:pt x="1244" y="14784"/>
                    </a:lnTo>
                    <a:lnTo>
                      <a:pt x="3562" y="13564"/>
                    </a:lnTo>
                    <a:lnTo>
                      <a:pt x="10113" y="17012"/>
                    </a:lnTo>
                    <a:lnTo>
                      <a:pt x="10117" y="17006"/>
                    </a:lnTo>
                    <a:cubicBezTo>
                      <a:pt x="10322" y="17115"/>
                      <a:pt x="10552" y="17182"/>
                      <a:pt x="10800" y="17182"/>
                    </a:cubicBezTo>
                    <a:cubicBezTo>
                      <a:pt x="11048" y="17182"/>
                      <a:pt x="11278" y="17115"/>
                      <a:pt x="11483" y="17006"/>
                    </a:cubicBezTo>
                    <a:lnTo>
                      <a:pt x="11486" y="17012"/>
                    </a:lnTo>
                    <a:lnTo>
                      <a:pt x="18038" y="13564"/>
                    </a:lnTo>
                    <a:cubicBezTo>
                      <a:pt x="18038" y="13564"/>
                      <a:pt x="20356" y="14784"/>
                      <a:pt x="20356" y="14784"/>
                    </a:cubicBezTo>
                    <a:close/>
                    <a:moveTo>
                      <a:pt x="1244" y="6816"/>
                    </a:moveTo>
                    <a:lnTo>
                      <a:pt x="1247" y="6811"/>
                    </a:lnTo>
                    <a:cubicBezTo>
                      <a:pt x="1091" y="6728"/>
                      <a:pt x="982" y="6570"/>
                      <a:pt x="982" y="6382"/>
                    </a:cubicBezTo>
                    <a:cubicBezTo>
                      <a:pt x="982" y="6194"/>
                      <a:pt x="1091" y="6035"/>
                      <a:pt x="1247" y="5953"/>
                    </a:cubicBezTo>
                    <a:lnTo>
                      <a:pt x="1244" y="5947"/>
                    </a:lnTo>
                    <a:lnTo>
                      <a:pt x="10571" y="1038"/>
                    </a:lnTo>
                    <a:lnTo>
                      <a:pt x="10574" y="1044"/>
                    </a:lnTo>
                    <a:cubicBezTo>
                      <a:pt x="10643" y="1008"/>
                      <a:pt x="10717" y="982"/>
                      <a:pt x="10800" y="982"/>
                    </a:cubicBezTo>
                    <a:cubicBezTo>
                      <a:pt x="10883" y="982"/>
                      <a:pt x="10957" y="1008"/>
                      <a:pt x="11026" y="1044"/>
                    </a:cubicBezTo>
                    <a:lnTo>
                      <a:pt x="11029" y="1038"/>
                    </a:lnTo>
                    <a:lnTo>
                      <a:pt x="20356" y="5947"/>
                    </a:lnTo>
                    <a:lnTo>
                      <a:pt x="20353" y="5953"/>
                    </a:lnTo>
                    <a:cubicBezTo>
                      <a:pt x="20509" y="6035"/>
                      <a:pt x="20618" y="6194"/>
                      <a:pt x="20618" y="6382"/>
                    </a:cubicBezTo>
                    <a:cubicBezTo>
                      <a:pt x="20618" y="6570"/>
                      <a:pt x="20509" y="6728"/>
                      <a:pt x="20353" y="6811"/>
                    </a:cubicBezTo>
                    <a:lnTo>
                      <a:pt x="20356" y="6816"/>
                    </a:lnTo>
                    <a:lnTo>
                      <a:pt x="11029" y="11725"/>
                    </a:lnTo>
                    <a:lnTo>
                      <a:pt x="11026" y="11720"/>
                    </a:lnTo>
                    <a:cubicBezTo>
                      <a:pt x="10957" y="11756"/>
                      <a:pt x="10883" y="11782"/>
                      <a:pt x="10800" y="11782"/>
                    </a:cubicBezTo>
                    <a:cubicBezTo>
                      <a:pt x="10717" y="11782"/>
                      <a:pt x="10643" y="11756"/>
                      <a:pt x="10574" y="11720"/>
                    </a:cubicBezTo>
                    <a:lnTo>
                      <a:pt x="10571" y="11725"/>
                    </a:lnTo>
                    <a:cubicBezTo>
                      <a:pt x="10571" y="11725"/>
                      <a:pt x="1244" y="6816"/>
                      <a:pt x="1244" y="6816"/>
                    </a:cubicBezTo>
                    <a:close/>
                    <a:moveTo>
                      <a:pt x="21600" y="10800"/>
                    </a:moveTo>
                    <a:cubicBezTo>
                      <a:pt x="21600" y="10234"/>
                      <a:pt x="21278" y="9749"/>
                      <a:pt x="20810" y="9503"/>
                    </a:cubicBezTo>
                    <a:lnTo>
                      <a:pt x="20813" y="9497"/>
                    </a:lnTo>
                    <a:lnTo>
                      <a:pt x="19092" y="8591"/>
                    </a:lnTo>
                    <a:lnTo>
                      <a:pt x="20813" y="7685"/>
                    </a:lnTo>
                    <a:lnTo>
                      <a:pt x="20810" y="7679"/>
                    </a:lnTo>
                    <a:cubicBezTo>
                      <a:pt x="21278" y="7433"/>
                      <a:pt x="21600" y="6948"/>
                      <a:pt x="21600" y="6382"/>
                    </a:cubicBezTo>
                    <a:cubicBezTo>
                      <a:pt x="21600" y="5816"/>
                      <a:pt x="21278" y="5331"/>
                      <a:pt x="20810" y="5085"/>
                    </a:cubicBezTo>
                    <a:lnTo>
                      <a:pt x="20813" y="5079"/>
                    </a:lnTo>
                    <a:lnTo>
                      <a:pt x="11486" y="170"/>
                    </a:lnTo>
                    <a:lnTo>
                      <a:pt x="11483" y="175"/>
                    </a:lnTo>
                    <a:cubicBezTo>
                      <a:pt x="11278" y="67"/>
                      <a:pt x="11048" y="0"/>
                      <a:pt x="10800" y="0"/>
                    </a:cubicBezTo>
                    <a:cubicBezTo>
                      <a:pt x="10552" y="0"/>
                      <a:pt x="10322" y="67"/>
                      <a:pt x="10117" y="175"/>
                    </a:cubicBezTo>
                    <a:lnTo>
                      <a:pt x="10113" y="170"/>
                    </a:lnTo>
                    <a:lnTo>
                      <a:pt x="786" y="5079"/>
                    </a:lnTo>
                    <a:lnTo>
                      <a:pt x="790" y="5085"/>
                    </a:lnTo>
                    <a:cubicBezTo>
                      <a:pt x="322" y="5331"/>
                      <a:pt x="0" y="5816"/>
                      <a:pt x="0" y="6382"/>
                    </a:cubicBezTo>
                    <a:cubicBezTo>
                      <a:pt x="0" y="6948"/>
                      <a:pt x="322" y="7433"/>
                      <a:pt x="790" y="7679"/>
                    </a:cubicBezTo>
                    <a:lnTo>
                      <a:pt x="786" y="7685"/>
                    </a:lnTo>
                    <a:lnTo>
                      <a:pt x="2508" y="8591"/>
                    </a:lnTo>
                    <a:lnTo>
                      <a:pt x="786" y="9497"/>
                    </a:lnTo>
                    <a:lnTo>
                      <a:pt x="790" y="9503"/>
                    </a:lnTo>
                    <a:cubicBezTo>
                      <a:pt x="322" y="9749"/>
                      <a:pt x="0" y="10234"/>
                      <a:pt x="0" y="10800"/>
                    </a:cubicBezTo>
                    <a:cubicBezTo>
                      <a:pt x="0" y="11366"/>
                      <a:pt x="322" y="11851"/>
                      <a:pt x="790" y="12097"/>
                    </a:cubicBezTo>
                    <a:lnTo>
                      <a:pt x="786" y="12103"/>
                    </a:lnTo>
                    <a:lnTo>
                      <a:pt x="2508" y="13009"/>
                    </a:lnTo>
                    <a:lnTo>
                      <a:pt x="786" y="13915"/>
                    </a:lnTo>
                    <a:lnTo>
                      <a:pt x="790" y="13921"/>
                    </a:lnTo>
                    <a:cubicBezTo>
                      <a:pt x="322" y="14167"/>
                      <a:pt x="0" y="14652"/>
                      <a:pt x="0" y="15218"/>
                    </a:cubicBezTo>
                    <a:cubicBezTo>
                      <a:pt x="0" y="15784"/>
                      <a:pt x="322" y="16269"/>
                      <a:pt x="790" y="16515"/>
                    </a:cubicBezTo>
                    <a:lnTo>
                      <a:pt x="786" y="16521"/>
                    </a:lnTo>
                    <a:lnTo>
                      <a:pt x="10113" y="21430"/>
                    </a:lnTo>
                    <a:lnTo>
                      <a:pt x="10117" y="21425"/>
                    </a:lnTo>
                    <a:cubicBezTo>
                      <a:pt x="10322" y="21533"/>
                      <a:pt x="10552" y="21600"/>
                      <a:pt x="10800" y="21600"/>
                    </a:cubicBezTo>
                    <a:cubicBezTo>
                      <a:pt x="11048" y="21600"/>
                      <a:pt x="11278" y="21533"/>
                      <a:pt x="11483" y="21425"/>
                    </a:cubicBezTo>
                    <a:lnTo>
                      <a:pt x="11486" y="21430"/>
                    </a:lnTo>
                    <a:lnTo>
                      <a:pt x="20813" y="16521"/>
                    </a:lnTo>
                    <a:lnTo>
                      <a:pt x="20810" y="16515"/>
                    </a:lnTo>
                    <a:cubicBezTo>
                      <a:pt x="21278" y="16269"/>
                      <a:pt x="21600" y="15784"/>
                      <a:pt x="21600" y="15218"/>
                    </a:cubicBezTo>
                    <a:cubicBezTo>
                      <a:pt x="21600" y="14652"/>
                      <a:pt x="21278" y="14167"/>
                      <a:pt x="20810" y="13921"/>
                    </a:cubicBezTo>
                    <a:lnTo>
                      <a:pt x="20813" y="13915"/>
                    </a:lnTo>
                    <a:lnTo>
                      <a:pt x="19092" y="13009"/>
                    </a:lnTo>
                    <a:lnTo>
                      <a:pt x="20813" y="12103"/>
                    </a:lnTo>
                    <a:lnTo>
                      <a:pt x="20810" y="12097"/>
                    </a:lnTo>
                    <a:cubicBezTo>
                      <a:pt x="21278" y="11851"/>
                      <a:pt x="21600" y="11366"/>
                      <a:pt x="21600" y="10800"/>
                    </a:cubicBezTo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219451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  <a:endParaRPr sz="1500" b="1" dirty="0">
                  <a:latin typeface="Tw Cen MT" panose="020B0602020104020603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D4EBBA1-D55E-409D-89AC-97880FA649B2}"/>
                </a:ext>
              </a:extLst>
            </p:cNvPr>
            <p:cNvGrpSpPr/>
            <p:nvPr/>
          </p:nvGrpSpPr>
          <p:grpSpPr>
            <a:xfrm>
              <a:off x="3921679" y="1287169"/>
              <a:ext cx="1576757" cy="1328554"/>
              <a:chOff x="5309262" y="3884646"/>
              <a:chExt cx="1538832" cy="1378974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26" name="Shape 903">
                <a:extLst>
                  <a:ext uri="{FF2B5EF4-FFF2-40B4-BE49-F238E27FC236}">
                    <a16:creationId xmlns:a16="http://schemas.microsoft.com/office/drawing/2014/main" id="{F6AC4D60-859B-44DD-A905-44699AB3B9AC}"/>
                  </a:ext>
                </a:extLst>
              </p:cNvPr>
              <p:cNvSpPr/>
              <p:nvPr/>
            </p:nvSpPr>
            <p:spPr>
              <a:xfrm>
                <a:off x="5505654" y="4503102"/>
                <a:ext cx="1125454" cy="760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18" y="16495"/>
                    </a:moveTo>
                    <a:lnTo>
                      <a:pt x="19636" y="15723"/>
                    </a:lnTo>
                    <a:lnTo>
                      <a:pt x="19636" y="5877"/>
                    </a:lnTo>
                    <a:lnTo>
                      <a:pt x="20618" y="5105"/>
                    </a:lnTo>
                    <a:cubicBezTo>
                      <a:pt x="20618" y="5105"/>
                      <a:pt x="20618" y="16495"/>
                      <a:pt x="20618" y="16495"/>
                    </a:cubicBezTo>
                    <a:close/>
                    <a:moveTo>
                      <a:pt x="18655" y="14952"/>
                    </a:moveTo>
                    <a:lnTo>
                      <a:pt x="16691" y="13409"/>
                    </a:lnTo>
                    <a:lnTo>
                      <a:pt x="16691" y="8191"/>
                    </a:lnTo>
                    <a:lnTo>
                      <a:pt x="18655" y="6648"/>
                    </a:lnTo>
                    <a:cubicBezTo>
                      <a:pt x="18655" y="6648"/>
                      <a:pt x="18655" y="14952"/>
                      <a:pt x="18655" y="14952"/>
                    </a:cubicBezTo>
                    <a:close/>
                    <a:moveTo>
                      <a:pt x="15709" y="6171"/>
                    </a:moveTo>
                    <a:lnTo>
                      <a:pt x="982" y="6171"/>
                    </a:lnTo>
                    <a:lnTo>
                      <a:pt x="982" y="3086"/>
                    </a:lnTo>
                    <a:cubicBezTo>
                      <a:pt x="982" y="2234"/>
                      <a:pt x="1422" y="1543"/>
                      <a:pt x="1964" y="1543"/>
                    </a:cubicBezTo>
                    <a:lnTo>
                      <a:pt x="14727" y="1543"/>
                    </a:lnTo>
                    <a:cubicBezTo>
                      <a:pt x="15269" y="1543"/>
                      <a:pt x="15709" y="2234"/>
                      <a:pt x="15709" y="3086"/>
                    </a:cubicBezTo>
                    <a:cubicBezTo>
                      <a:pt x="15709" y="3086"/>
                      <a:pt x="15709" y="6171"/>
                      <a:pt x="15709" y="6171"/>
                    </a:cubicBezTo>
                    <a:close/>
                    <a:moveTo>
                      <a:pt x="15709" y="18514"/>
                    </a:moveTo>
                    <a:cubicBezTo>
                      <a:pt x="15709" y="19367"/>
                      <a:pt x="15269" y="20057"/>
                      <a:pt x="14727" y="20057"/>
                    </a:cubicBezTo>
                    <a:lnTo>
                      <a:pt x="1964" y="20057"/>
                    </a:lnTo>
                    <a:cubicBezTo>
                      <a:pt x="1422" y="20057"/>
                      <a:pt x="982" y="19367"/>
                      <a:pt x="982" y="18514"/>
                    </a:cubicBezTo>
                    <a:lnTo>
                      <a:pt x="982" y="7714"/>
                    </a:lnTo>
                    <a:lnTo>
                      <a:pt x="15709" y="7714"/>
                    </a:lnTo>
                    <a:cubicBezTo>
                      <a:pt x="15709" y="7714"/>
                      <a:pt x="15709" y="18514"/>
                      <a:pt x="15709" y="18514"/>
                    </a:cubicBezTo>
                    <a:close/>
                    <a:moveTo>
                      <a:pt x="21109" y="3086"/>
                    </a:moveTo>
                    <a:cubicBezTo>
                      <a:pt x="21030" y="3086"/>
                      <a:pt x="20958" y="3122"/>
                      <a:pt x="20892" y="3175"/>
                    </a:cubicBezTo>
                    <a:lnTo>
                      <a:pt x="20890" y="3167"/>
                    </a:lnTo>
                    <a:lnTo>
                      <a:pt x="16691" y="6467"/>
                    </a:lnTo>
                    <a:lnTo>
                      <a:pt x="16691" y="3086"/>
                    </a:lnTo>
                    <a:cubicBezTo>
                      <a:pt x="16691" y="1382"/>
                      <a:pt x="15812" y="0"/>
                      <a:pt x="14727" y="0"/>
                    </a:cubicBezTo>
                    <a:lnTo>
                      <a:pt x="1964" y="0"/>
                    </a:lnTo>
                    <a:cubicBezTo>
                      <a:pt x="879" y="0"/>
                      <a:pt x="0" y="1382"/>
                      <a:pt x="0" y="3086"/>
                    </a:cubicBezTo>
                    <a:lnTo>
                      <a:pt x="0" y="18514"/>
                    </a:lnTo>
                    <a:cubicBezTo>
                      <a:pt x="0" y="20219"/>
                      <a:pt x="879" y="21600"/>
                      <a:pt x="1964" y="21600"/>
                    </a:cubicBezTo>
                    <a:lnTo>
                      <a:pt x="14727" y="21600"/>
                    </a:lnTo>
                    <a:cubicBezTo>
                      <a:pt x="15812" y="21600"/>
                      <a:pt x="16691" y="20219"/>
                      <a:pt x="16691" y="18514"/>
                    </a:cubicBezTo>
                    <a:lnTo>
                      <a:pt x="16691" y="15134"/>
                    </a:lnTo>
                    <a:lnTo>
                      <a:pt x="20890" y="18433"/>
                    </a:lnTo>
                    <a:lnTo>
                      <a:pt x="20892" y="18426"/>
                    </a:lnTo>
                    <a:cubicBezTo>
                      <a:pt x="20958" y="18478"/>
                      <a:pt x="21030" y="18514"/>
                      <a:pt x="21109" y="18514"/>
                    </a:cubicBezTo>
                    <a:cubicBezTo>
                      <a:pt x="21380" y="18514"/>
                      <a:pt x="21600" y="18169"/>
                      <a:pt x="21600" y="17743"/>
                    </a:cubicBezTo>
                    <a:lnTo>
                      <a:pt x="21600" y="3857"/>
                    </a:lnTo>
                    <a:cubicBezTo>
                      <a:pt x="21600" y="3432"/>
                      <a:pt x="21380" y="3086"/>
                      <a:pt x="21109" y="3086"/>
                    </a:cubicBezTo>
                    <a:moveTo>
                      <a:pt x="12273" y="3086"/>
                    </a:moveTo>
                    <a:cubicBezTo>
                      <a:pt x="12002" y="3086"/>
                      <a:pt x="11782" y="3432"/>
                      <a:pt x="11782" y="3857"/>
                    </a:cubicBezTo>
                    <a:cubicBezTo>
                      <a:pt x="11782" y="4284"/>
                      <a:pt x="12002" y="4629"/>
                      <a:pt x="12273" y="4629"/>
                    </a:cubicBezTo>
                    <a:cubicBezTo>
                      <a:pt x="12544" y="4629"/>
                      <a:pt x="12764" y="4284"/>
                      <a:pt x="12764" y="3857"/>
                    </a:cubicBezTo>
                    <a:cubicBezTo>
                      <a:pt x="12764" y="3432"/>
                      <a:pt x="12544" y="3086"/>
                      <a:pt x="12273" y="3086"/>
                    </a:cubicBezTo>
                    <a:moveTo>
                      <a:pt x="14236" y="3086"/>
                    </a:moveTo>
                    <a:cubicBezTo>
                      <a:pt x="13966" y="3086"/>
                      <a:pt x="13745" y="3432"/>
                      <a:pt x="13745" y="3857"/>
                    </a:cubicBezTo>
                    <a:cubicBezTo>
                      <a:pt x="13745" y="4284"/>
                      <a:pt x="13966" y="4629"/>
                      <a:pt x="14236" y="4629"/>
                    </a:cubicBezTo>
                    <a:cubicBezTo>
                      <a:pt x="14507" y="4629"/>
                      <a:pt x="14727" y="4284"/>
                      <a:pt x="14727" y="3857"/>
                    </a:cubicBezTo>
                    <a:cubicBezTo>
                      <a:pt x="14727" y="3432"/>
                      <a:pt x="14507" y="3086"/>
                      <a:pt x="14236" y="3086"/>
                    </a:cubicBezTo>
                    <a:moveTo>
                      <a:pt x="5400" y="10800"/>
                    </a:moveTo>
                    <a:cubicBezTo>
                      <a:pt x="6214" y="10800"/>
                      <a:pt x="6873" y="11837"/>
                      <a:pt x="6873" y="13114"/>
                    </a:cubicBezTo>
                    <a:cubicBezTo>
                      <a:pt x="6873" y="14393"/>
                      <a:pt x="6214" y="15429"/>
                      <a:pt x="5400" y="15429"/>
                    </a:cubicBezTo>
                    <a:cubicBezTo>
                      <a:pt x="4586" y="15429"/>
                      <a:pt x="3927" y="14393"/>
                      <a:pt x="3927" y="13114"/>
                    </a:cubicBezTo>
                    <a:cubicBezTo>
                      <a:pt x="3927" y="11837"/>
                      <a:pt x="4586" y="10800"/>
                      <a:pt x="5400" y="10800"/>
                    </a:cubicBezTo>
                    <a:moveTo>
                      <a:pt x="11291" y="10800"/>
                    </a:moveTo>
                    <a:cubicBezTo>
                      <a:pt x="12104" y="10800"/>
                      <a:pt x="12764" y="11837"/>
                      <a:pt x="12764" y="13114"/>
                    </a:cubicBezTo>
                    <a:cubicBezTo>
                      <a:pt x="12764" y="14393"/>
                      <a:pt x="12104" y="15429"/>
                      <a:pt x="11291" y="15429"/>
                    </a:cubicBezTo>
                    <a:cubicBezTo>
                      <a:pt x="10477" y="15429"/>
                      <a:pt x="9818" y="14393"/>
                      <a:pt x="9818" y="13114"/>
                    </a:cubicBezTo>
                    <a:cubicBezTo>
                      <a:pt x="9818" y="11837"/>
                      <a:pt x="10477" y="10800"/>
                      <a:pt x="11291" y="10800"/>
                    </a:cubicBezTo>
                    <a:moveTo>
                      <a:pt x="5400" y="16971"/>
                    </a:moveTo>
                    <a:lnTo>
                      <a:pt x="11291" y="16971"/>
                    </a:lnTo>
                    <a:cubicBezTo>
                      <a:pt x="12647" y="16971"/>
                      <a:pt x="13745" y="15245"/>
                      <a:pt x="13745" y="13114"/>
                    </a:cubicBezTo>
                    <a:cubicBezTo>
                      <a:pt x="13745" y="10984"/>
                      <a:pt x="12647" y="9257"/>
                      <a:pt x="11291" y="9257"/>
                    </a:cubicBezTo>
                    <a:cubicBezTo>
                      <a:pt x="9935" y="9257"/>
                      <a:pt x="8836" y="10984"/>
                      <a:pt x="8836" y="13114"/>
                    </a:cubicBezTo>
                    <a:cubicBezTo>
                      <a:pt x="8836" y="13987"/>
                      <a:pt x="9028" y="14782"/>
                      <a:pt x="9338" y="15429"/>
                    </a:cubicBezTo>
                    <a:lnTo>
                      <a:pt x="7352" y="15429"/>
                    </a:lnTo>
                    <a:cubicBezTo>
                      <a:pt x="7663" y="14782"/>
                      <a:pt x="7855" y="13987"/>
                      <a:pt x="7855" y="13114"/>
                    </a:cubicBezTo>
                    <a:cubicBezTo>
                      <a:pt x="7855" y="10984"/>
                      <a:pt x="6755" y="9257"/>
                      <a:pt x="5400" y="9257"/>
                    </a:cubicBezTo>
                    <a:cubicBezTo>
                      <a:pt x="4044" y="9257"/>
                      <a:pt x="2945" y="10984"/>
                      <a:pt x="2945" y="13114"/>
                    </a:cubicBezTo>
                    <a:cubicBezTo>
                      <a:pt x="2945" y="15245"/>
                      <a:pt x="4044" y="16971"/>
                      <a:pt x="5400" y="16971"/>
                    </a:cubicBezTo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219451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  <a:endParaRPr sz="1500" dirty="0">
                  <a:latin typeface="Tw Cen MT" panose="020B0602020104020603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F688B49-6E6F-48B6-A3D6-6D9EAC57BC96}"/>
                  </a:ext>
                </a:extLst>
              </p:cNvPr>
              <p:cNvSpPr txBox="1"/>
              <p:nvPr/>
            </p:nvSpPr>
            <p:spPr>
              <a:xfrm>
                <a:off x="5309262" y="3884646"/>
                <a:ext cx="1538832" cy="419623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b="1">
                    <a:solidFill>
                      <a:srgbClr val="215968"/>
                    </a:solidFill>
                  </a:defRPr>
                </a:lvl1pPr>
              </a:lstStyle>
              <a:p>
                <a:pPr algn="ctr"/>
                <a:r>
                  <a:rPr lang="en-US" sz="2000" dirty="0">
                    <a:solidFill>
                      <a:srgbClr val="CC9900"/>
                    </a:solidFill>
                    <a:latin typeface="Tw Cen MT" panose="020B0602020104020603" pitchFamily="34" charset="0"/>
                    <a:cs typeface="Franklin Gothic Medium Cond"/>
                  </a:rPr>
                  <a:t>Production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AE6F891-4EEE-4436-B192-CA9310B6632B}"/>
                </a:ext>
              </a:extLst>
            </p:cNvPr>
            <p:cNvGrpSpPr/>
            <p:nvPr/>
          </p:nvGrpSpPr>
          <p:grpSpPr>
            <a:xfrm>
              <a:off x="6474411" y="1282746"/>
              <a:ext cx="2508254" cy="1399101"/>
              <a:chOff x="7553560" y="3094357"/>
              <a:chExt cx="2447924" cy="1452198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29" name="Shape 901">
                <a:extLst>
                  <a:ext uri="{FF2B5EF4-FFF2-40B4-BE49-F238E27FC236}">
                    <a16:creationId xmlns:a16="http://schemas.microsoft.com/office/drawing/2014/main" id="{FD672C97-FD35-4EDF-8FB3-F315213CFC29}"/>
                  </a:ext>
                </a:extLst>
              </p:cNvPr>
              <p:cNvSpPr/>
              <p:nvPr/>
            </p:nvSpPr>
            <p:spPr>
              <a:xfrm>
                <a:off x="8322833" y="3849906"/>
                <a:ext cx="909379" cy="696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18" y="14400"/>
                    </a:moveTo>
                    <a:lnTo>
                      <a:pt x="16349" y="14400"/>
                    </a:lnTo>
                    <a:cubicBezTo>
                      <a:pt x="16227" y="14820"/>
                      <a:pt x="16076" y="15221"/>
                      <a:pt x="15897" y="15600"/>
                    </a:cubicBezTo>
                    <a:lnTo>
                      <a:pt x="20618" y="15600"/>
                    </a:lnTo>
                    <a:lnTo>
                      <a:pt x="20618" y="19200"/>
                    </a:lnTo>
                    <a:cubicBezTo>
                      <a:pt x="20618" y="19862"/>
                      <a:pt x="20178" y="20400"/>
                      <a:pt x="19636" y="20400"/>
                    </a:cubicBezTo>
                    <a:lnTo>
                      <a:pt x="1964" y="20400"/>
                    </a:lnTo>
                    <a:cubicBezTo>
                      <a:pt x="1422" y="20400"/>
                      <a:pt x="982" y="19862"/>
                      <a:pt x="982" y="19200"/>
                    </a:cubicBezTo>
                    <a:lnTo>
                      <a:pt x="982" y="15600"/>
                    </a:lnTo>
                    <a:lnTo>
                      <a:pt x="5704" y="15600"/>
                    </a:lnTo>
                    <a:cubicBezTo>
                      <a:pt x="5524" y="15221"/>
                      <a:pt x="5373" y="14820"/>
                      <a:pt x="5251" y="14400"/>
                    </a:cubicBezTo>
                    <a:lnTo>
                      <a:pt x="982" y="14400"/>
                    </a:lnTo>
                    <a:lnTo>
                      <a:pt x="982" y="4800"/>
                    </a:lnTo>
                    <a:cubicBezTo>
                      <a:pt x="982" y="4138"/>
                      <a:pt x="1422" y="3600"/>
                      <a:pt x="1964" y="3600"/>
                    </a:cubicBezTo>
                    <a:lnTo>
                      <a:pt x="3927" y="3600"/>
                    </a:lnTo>
                    <a:cubicBezTo>
                      <a:pt x="5891" y="3600"/>
                      <a:pt x="5891" y="1200"/>
                      <a:pt x="7364" y="1200"/>
                    </a:cubicBezTo>
                    <a:lnTo>
                      <a:pt x="14236" y="1200"/>
                    </a:lnTo>
                    <a:cubicBezTo>
                      <a:pt x="15709" y="1200"/>
                      <a:pt x="15709" y="3600"/>
                      <a:pt x="17673" y="3600"/>
                    </a:cubicBezTo>
                    <a:lnTo>
                      <a:pt x="19636" y="3600"/>
                    </a:lnTo>
                    <a:cubicBezTo>
                      <a:pt x="20178" y="3600"/>
                      <a:pt x="20618" y="4138"/>
                      <a:pt x="20618" y="4800"/>
                    </a:cubicBezTo>
                    <a:cubicBezTo>
                      <a:pt x="20618" y="4800"/>
                      <a:pt x="20618" y="14400"/>
                      <a:pt x="20618" y="14400"/>
                    </a:cubicBezTo>
                    <a:close/>
                    <a:moveTo>
                      <a:pt x="19636" y="2400"/>
                    </a:moveTo>
                    <a:lnTo>
                      <a:pt x="17673" y="2400"/>
                    </a:lnTo>
                    <a:cubicBezTo>
                      <a:pt x="16200" y="2400"/>
                      <a:pt x="16200" y="0"/>
                      <a:pt x="14236" y="0"/>
                    </a:cubicBezTo>
                    <a:lnTo>
                      <a:pt x="7364" y="0"/>
                    </a:lnTo>
                    <a:cubicBezTo>
                      <a:pt x="5400" y="0"/>
                      <a:pt x="5400" y="2400"/>
                      <a:pt x="3927" y="2400"/>
                    </a:cubicBezTo>
                    <a:lnTo>
                      <a:pt x="1964" y="2400"/>
                    </a:lnTo>
                    <a:cubicBezTo>
                      <a:pt x="879" y="2400"/>
                      <a:pt x="0" y="3475"/>
                      <a:pt x="0" y="4800"/>
                    </a:cubicBezTo>
                    <a:lnTo>
                      <a:pt x="0" y="19200"/>
                    </a:lnTo>
                    <a:cubicBezTo>
                      <a:pt x="0" y="20525"/>
                      <a:pt x="879" y="21600"/>
                      <a:pt x="1964" y="21600"/>
                    </a:cubicBezTo>
                    <a:lnTo>
                      <a:pt x="19636" y="21600"/>
                    </a:lnTo>
                    <a:cubicBezTo>
                      <a:pt x="20721" y="21600"/>
                      <a:pt x="21600" y="20525"/>
                      <a:pt x="21600" y="19200"/>
                    </a:cubicBezTo>
                    <a:lnTo>
                      <a:pt x="21600" y="4800"/>
                    </a:lnTo>
                    <a:cubicBezTo>
                      <a:pt x="21600" y="3475"/>
                      <a:pt x="20721" y="2400"/>
                      <a:pt x="19636" y="2400"/>
                    </a:cubicBezTo>
                    <a:moveTo>
                      <a:pt x="18164" y="7200"/>
                    </a:moveTo>
                    <a:cubicBezTo>
                      <a:pt x="17892" y="7200"/>
                      <a:pt x="17673" y="6932"/>
                      <a:pt x="17673" y="6600"/>
                    </a:cubicBezTo>
                    <a:cubicBezTo>
                      <a:pt x="17673" y="6269"/>
                      <a:pt x="17892" y="6000"/>
                      <a:pt x="18164" y="6000"/>
                    </a:cubicBezTo>
                    <a:cubicBezTo>
                      <a:pt x="18435" y="6000"/>
                      <a:pt x="18655" y="6269"/>
                      <a:pt x="18655" y="6600"/>
                    </a:cubicBezTo>
                    <a:cubicBezTo>
                      <a:pt x="18655" y="6932"/>
                      <a:pt x="18435" y="7200"/>
                      <a:pt x="18164" y="7200"/>
                    </a:cubicBezTo>
                    <a:moveTo>
                      <a:pt x="18164" y="4800"/>
                    </a:moveTo>
                    <a:cubicBezTo>
                      <a:pt x="17351" y="4800"/>
                      <a:pt x="16691" y="5607"/>
                      <a:pt x="16691" y="6600"/>
                    </a:cubicBezTo>
                    <a:cubicBezTo>
                      <a:pt x="16691" y="7594"/>
                      <a:pt x="17351" y="8400"/>
                      <a:pt x="18164" y="8400"/>
                    </a:cubicBezTo>
                    <a:cubicBezTo>
                      <a:pt x="18977" y="8400"/>
                      <a:pt x="19636" y="7594"/>
                      <a:pt x="19636" y="6600"/>
                    </a:cubicBezTo>
                    <a:cubicBezTo>
                      <a:pt x="19636" y="5607"/>
                      <a:pt x="18977" y="4800"/>
                      <a:pt x="18164" y="4800"/>
                    </a:cubicBezTo>
                    <a:moveTo>
                      <a:pt x="18164" y="9600"/>
                    </a:moveTo>
                    <a:cubicBezTo>
                      <a:pt x="17892" y="9600"/>
                      <a:pt x="17673" y="9869"/>
                      <a:pt x="17673" y="10200"/>
                    </a:cubicBezTo>
                    <a:cubicBezTo>
                      <a:pt x="17673" y="10532"/>
                      <a:pt x="17892" y="10800"/>
                      <a:pt x="18164" y="10800"/>
                    </a:cubicBezTo>
                    <a:cubicBezTo>
                      <a:pt x="18435" y="10800"/>
                      <a:pt x="18655" y="10532"/>
                      <a:pt x="18655" y="10200"/>
                    </a:cubicBezTo>
                    <a:cubicBezTo>
                      <a:pt x="18655" y="9869"/>
                      <a:pt x="18435" y="9600"/>
                      <a:pt x="18164" y="9600"/>
                    </a:cubicBezTo>
                    <a:moveTo>
                      <a:pt x="10800" y="16800"/>
                    </a:moveTo>
                    <a:cubicBezTo>
                      <a:pt x="8631" y="16800"/>
                      <a:pt x="6873" y="14651"/>
                      <a:pt x="6873" y="12000"/>
                    </a:cubicBezTo>
                    <a:cubicBezTo>
                      <a:pt x="6873" y="9349"/>
                      <a:pt x="8631" y="7200"/>
                      <a:pt x="10800" y="7200"/>
                    </a:cubicBezTo>
                    <a:cubicBezTo>
                      <a:pt x="12969" y="7200"/>
                      <a:pt x="14727" y="9349"/>
                      <a:pt x="14727" y="12000"/>
                    </a:cubicBezTo>
                    <a:cubicBezTo>
                      <a:pt x="14727" y="14651"/>
                      <a:pt x="12969" y="16800"/>
                      <a:pt x="10800" y="16800"/>
                    </a:cubicBezTo>
                    <a:moveTo>
                      <a:pt x="10800" y="6000"/>
                    </a:moveTo>
                    <a:cubicBezTo>
                      <a:pt x="8088" y="6000"/>
                      <a:pt x="5891" y="8687"/>
                      <a:pt x="5891" y="12000"/>
                    </a:cubicBezTo>
                    <a:cubicBezTo>
                      <a:pt x="5891" y="15314"/>
                      <a:pt x="8088" y="18000"/>
                      <a:pt x="10800" y="18000"/>
                    </a:cubicBezTo>
                    <a:cubicBezTo>
                      <a:pt x="13512" y="18000"/>
                      <a:pt x="15709" y="15314"/>
                      <a:pt x="15709" y="12000"/>
                    </a:cubicBezTo>
                    <a:cubicBezTo>
                      <a:pt x="15709" y="8687"/>
                      <a:pt x="13512" y="6000"/>
                      <a:pt x="10800" y="6000"/>
                    </a:cubicBezTo>
                    <a:moveTo>
                      <a:pt x="10800" y="14400"/>
                    </a:moveTo>
                    <a:cubicBezTo>
                      <a:pt x="9716" y="14400"/>
                      <a:pt x="8836" y="13325"/>
                      <a:pt x="8836" y="12000"/>
                    </a:cubicBezTo>
                    <a:cubicBezTo>
                      <a:pt x="8836" y="10675"/>
                      <a:pt x="9716" y="9600"/>
                      <a:pt x="10800" y="9600"/>
                    </a:cubicBezTo>
                    <a:cubicBezTo>
                      <a:pt x="11884" y="9600"/>
                      <a:pt x="12764" y="10675"/>
                      <a:pt x="12764" y="12000"/>
                    </a:cubicBezTo>
                    <a:cubicBezTo>
                      <a:pt x="12764" y="13325"/>
                      <a:pt x="11884" y="14400"/>
                      <a:pt x="10800" y="14400"/>
                    </a:cubicBezTo>
                    <a:moveTo>
                      <a:pt x="10800" y="8400"/>
                    </a:moveTo>
                    <a:cubicBezTo>
                      <a:pt x="9173" y="8400"/>
                      <a:pt x="7855" y="10012"/>
                      <a:pt x="7855" y="12000"/>
                    </a:cubicBezTo>
                    <a:cubicBezTo>
                      <a:pt x="7855" y="13988"/>
                      <a:pt x="9173" y="15600"/>
                      <a:pt x="10800" y="15600"/>
                    </a:cubicBezTo>
                    <a:cubicBezTo>
                      <a:pt x="12426" y="15600"/>
                      <a:pt x="13745" y="13988"/>
                      <a:pt x="13745" y="12000"/>
                    </a:cubicBezTo>
                    <a:cubicBezTo>
                      <a:pt x="13745" y="10012"/>
                      <a:pt x="12426" y="8400"/>
                      <a:pt x="10800" y="8400"/>
                    </a:cubicBezTo>
                    <a:moveTo>
                      <a:pt x="8345" y="3600"/>
                    </a:moveTo>
                    <a:lnTo>
                      <a:pt x="13255" y="3600"/>
                    </a:lnTo>
                    <a:cubicBezTo>
                      <a:pt x="13526" y="3600"/>
                      <a:pt x="13745" y="3332"/>
                      <a:pt x="13745" y="3000"/>
                    </a:cubicBezTo>
                    <a:cubicBezTo>
                      <a:pt x="13745" y="2669"/>
                      <a:pt x="13526" y="2400"/>
                      <a:pt x="13255" y="2400"/>
                    </a:cubicBezTo>
                    <a:lnTo>
                      <a:pt x="8345" y="2400"/>
                    </a:lnTo>
                    <a:cubicBezTo>
                      <a:pt x="8074" y="2400"/>
                      <a:pt x="7855" y="2669"/>
                      <a:pt x="7855" y="3000"/>
                    </a:cubicBezTo>
                    <a:cubicBezTo>
                      <a:pt x="7855" y="3332"/>
                      <a:pt x="8074" y="3600"/>
                      <a:pt x="8345" y="3600"/>
                    </a:cubicBezTo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219451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  <a:endParaRPr sz="150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238819A-1A1D-4114-A173-5357F83DC6B8}"/>
                  </a:ext>
                </a:extLst>
              </p:cNvPr>
              <p:cNvSpPr txBox="1"/>
              <p:nvPr/>
            </p:nvSpPr>
            <p:spPr>
              <a:xfrm>
                <a:off x="7553560" y="3094357"/>
                <a:ext cx="2447924" cy="419623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b="1">
                    <a:solidFill>
                      <a:srgbClr val="215968"/>
                    </a:solidFill>
                  </a:defRPr>
                </a:lvl1pPr>
              </a:lstStyle>
              <a:p>
                <a:pPr algn="ctr"/>
                <a:r>
                  <a:rPr lang="en-US" sz="2000" dirty="0">
                    <a:solidFill>
                      <a:srgbClr val="CC9900"/>
                    </a:solidFill>
                    <a:latin typeface="Tw Cen MT" panose="020B0602020104020603" pitchFamily="34" charset="0"/>
                    <a:cs typeface="Franklin Gothic Medium Cond"/>
                  </a:rPr>
                  <a:t>Post-Production</a:t>
                </a: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1BE9B70-CDF5-4D9D-B039-867F0BC717A3}"/>
                </a:ext>
              </a:extLst>
            </p:cNvPr>
            <p:cNvSpPr/>
            <p:nvPr/>
          </p:nvSpPr>
          <p:spPr>
            <a:xfrm>
              <a:off x="3203553" y="1242574"/>
              <a:ext cx="61000" cy="1329190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DC6A642-749C-4E0C-A84C-06F1D6FAD0D5}"/>
                </a:ext>
              </a:extLst>
            </p:cNvPr>
            <p:cNvSpPr/>
            <p:nvPr/>
          </p:nvSpPr>
          <p:spPr>
            <a:xfrm>
              <a:off x="5898076" y="1262660"/>
              <a:ext cx="61000" cy="1329190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0C9AF771-FE19-4CD9-BD0D-BF7137B76D9E}"/>
              </a:ext>
            </a:extLst>
          </p:cNvPr>
          <p:cNvSpPr/>
          <p:nvPr/>
        </p:nvSpPr>
        <p:spPr>
          <a:xfrm>
            <a:off x="584940" y="2841814"/>
            <a:ext cx="4071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cs typeface="Franklin Gothic Medium Cond"/>
              </a:rPr>
              <a:t>Ground transport and logistics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C351515-1A28-4A01-BB8B-338B88320FDA}"/>
              </a:ext>
            </a:extLst>
          </p:cNvPr>
          <p:cNvSpPr/>
          <p:nvPr/>
        </p:nvSpPr>
        <p:spPr>
          <a:xfrm>
            <a:off x="1188474" y="3299783"/>
            <a:ext cx="4254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400" b="1" dirty="0">
                <a:solidFill>
                  <a:schemeClr val="accent4">
                    <a:lumMod val="75000"/>
                  </a:schemeClr>
                </a:solidFill>
                <a:latin typeface="Tw Cen MT" panose="020B0602020104020603" pitchFamily="34" charset="0"/>
                <a:cs typeface="Franklin Gothic Medium Cond"/>
              </a:rPr>
              <a:t>Remuneration for cast and crew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Tw Cen MT" panose="020B0602020104020603" pitchFamily="34" charset="0"/>
              <a:cs typeface="Franklin Gothic Medium Cond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A826B74-34FE-479B-9646-D0B921DC0F5A}"/>
              </a:ext>
            </a:extLst>
          </p:cNvPr>
          <p:cNvSpPr/>
          <p:nvPr/>
        </p:nvSpPr>
        <p:spPr>
          <a:xfrm>
            <a:off x="2022027" y="3755618"/>
            <a:ext cx="5989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400" b="1" dirty="0">
                <a:solidFill>
                  <a:srgbClr val="67C9D0"/>
                </a:solidFill>
                <a:latin typeface="Tw Cen MT" panose="020B0602020104020603" pitchFamily="34" charset="0"/>
                <a:cs typeface="Franklin Gothic Medium Cond"/>
              </a:rPr>
              <a:t>Travel to Mauritius (Flight and Marine Travel)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337342D-9212-4FE9-A910-B084A2CD39CA}"/>
              </a:ext>
            </a:extLst>
          </p:cNvPr>
          <p:cNvSpPr/>
          <p:nvPr/>
        </p:nvSpPr>
        <p:spPr>
          <a:xfrm>
            <a:off x="2775844" y="4182216"/>
            <a:ext cx="4839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400" b="1" dirty="0">
                <a:solidFill>
                  <a:srgbClr val="D91A5D"/>
                </a:solidFill>
                <a:latin typeface="Tw Cen MT" panose="020B0602020104020603" pitchFamily="34" charset="0"/>
                <a:cs typeface="Franklin Gothic Medium Cond"/>
              </a:rPr>
              <a:t>Hire of equipment and audio rentals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3D9677F-8A9F-479B-ACFA-A737617E45FC}"/>
              </a:ext>
            </a:extLst>
          </p:cNvPr>
          <p:cNvSpPr/>
          <p:nvPr/>
        </p:nvSpPr>
        <p:spPr>
          <a:xfrm>
            <a:off x="3844780" y="4638051"/>
            <a:ext cx="1867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400" b="1" dirty="0">
                <a:solidFill>
                  <a:srgbClr val="746457"/>
                </a:solidFill>
                <a:latin typeface="Tw Cen MT" panose="020B0602020104020603" pitchFamily="34" charset="0"/>
                <a:cs typeface="Franklin Gothic Medium Cond"/>
              </a:rPr>
              <a:t>Location fees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C86981B-9B16-4C40-83E3-15EDE7428649}"/>
              </a:ext>
            </a:extLst>
          </p:cNvPr>
          <p:cNvSpPr/>
          <p:nvPr/>
        </p:nvSpPr>
        <p:spPr>
          <a:xfrm>
            <a:off x="4664827" y="4969841"/>
            <a:ext cx="2279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400" b="1" dirty="0">
                <a:solidFill>
                  <a:schemeClr val="accent4">
                    <a:lumMod val="75000"/>
                  </a:schemeClr>
                </a:solidFill>
                <a:latin typeface="Tw Cen MT" panose="020B0602020104020603" pitchFamily="34" charset="0"/>
                <a:cs typeface="Franklin Gothic Medium Cond"/>
              </a:rPr>
              <a:t>Accommodation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04123B8-289F-4826-A2BD-E6C8D0875CF2}"/>
              </a:ext>
            </a:extLst>
          </p:cNvPr>
          <p:cNvSpPr/>
          <p:nvPr/>
        </p:nvSpPr>
        <p:spPr>
          <a:xfrm>
            <a:off x="5667812" y="5333688"/>
            <a:ext cx="1263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400" b="1" dirty="0">
                <a:solidFill>
                  <a:srgbClr val="29ABE2"/>
                </a:solidFill>
                <a:latin typeface="Tw Cen MT" panose="020B0602020104020603" pitchFamily="34" charset="0"/>
                <a:cs typeface="Franklin Gothic Medium Cond"/>
              </a:rPr>
              <a:t>Catering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1F3EE86-ABA6-443A-90C7-D14CEEBA33A0}"/>
              </a:ext>
            </a:extLst>
          </p:cNvPr>
          <p:cNvSpPr/>
          <p:nvPr/>
        </p:nvSpPr>
        <p:spPr>
          <a:xfrm>
            <a:off x="385207" y="2964790"/>
            <a:ext cx="217965" cy="21571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6A7A58B-0B3E-413A-A928-DF5E34E8ACCE}"/>
              </a:ext>
            </a:extLst>
          </p:cNvPr>
          <p:cNvSpPr/>
          <p:nvPr/>
        </p:nvSpPr>
        <p:spPr>
          <a:xfrm>
            <a:off x="978556" y="3429000"/>
            <a:ext cx="217965" cy="21571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269A18B-8A3E-46ED-9075-0D58A5F932C8}"/>
              </a:ext>
            </a:extLst>
          </p:cNvPr>
          <p:cNvSpPr/>
          <p:nvPr/>
        </p:nvSpPr>
        <p:spPr>
          <a:xfrm>
            <a:off x="1804062" y="3898488"/>
            <a:ext cx="217965" cy="215711"/>
          </a:xfrm>
          <a:prstGeom prst="rect">
            <a:avLst/>
          </a:prstGeom>
          <a:solidFill>
            <a:srgbClr val="67C9D0"/>
          </a:solidFill>
          <a:ln>
            <a:solidFill>
              <a:srgbClr val="67C9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C433F48-467D-4D33-B301-C1D2F658DE02}"/>
              </a:ext>
            </a:extLst>
          </p:cNvPr>
          <p:cNvSpPr/>
          <p:nvPr/>
        </p:nvSpPr>
        <p:spPr>
          <a:xfrm>
            <a:off x="2557879" y="4314717"/>
            <a:ext cx="217965" cy="215711"/>
          </a:xfrm>
          <a:prstGeom prst="rect">
            <a:avLst/>
          </a:prstGeom>
          <a:solidFill>
            <a:srgbClr val="D91A5D"/>
          </a:solidFill>
          <a:ln>
            <a:solidFill>
              <a:srgbClr val="D91A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42F27DF-2658-41B1-A29F-790F9B4404A7}"/>
              </a:ext>
            </a:extLst>
          </p:cNvPr>
          <p:cNvSpPr/>
          <p:nvPr/>
        </p:nvSpPr>
        <p:spPr>
          <a:xfrm>
            <a:off x="3626815" y="4772858"/>
            <a:ext cx="217965" cy="215711"/>
          </a:xfrm>
          <a:prstGeom prst="rect">
            <a:avLst/>
          </a:prstGeom>
          <a:solidFill>
            <a:srgbClr val="746457"/>
          </a:solidFill>
          <a:ln>
            <a:solidFill>
              <a:srgbClr val="7464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DEE587E-A765-44BA-8561-E4F9ED66A208}"/>
              </a:ext>
            </a:extLst>
          </p:cNvPr>
          <p:cNvSpPr/>
          <p:nvPr/>
        </p:nvSpPr>
        <p:spPr>
          <a:xfrm>
            <a:off x="4438026" y="5117977"/>
            <a:ext cx="217965" cy="21571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079CF9D-83EC-4EDE-8979-D9B5A90F0900}"/>
              </a:ext>
            </a:extLst>
          </p:cNvPr>
          <p:cNvSpPr/>
          <p:nvPr/>
        </p:nvSpPr>
        <p:spPr>
          <a:xfrm>
            <a:off x="5436528" y="5456664"/>
            <a:ext cx="217965" cy="215711"/>
          </a:xfrm>
          <a:prstGeom prst="rect">
            <a:avLst/>
          </a:prstGeom>
          <a:solidFill>
            <a:srgbClr val="29ABE2"/>
          </a:solidFill>
          <a:ln>
            <a:solidFill>
              <a:srgbClr val="29AB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0" name="Picture 79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13F96656-4D45-4603-BD63-9AAD1E859B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8" b="443"/>
          <a:stretch/>
        </p:blipFill>
        <p:spPr>
          <a:xfrm>
            <a:off x="9538990" y="784289"/>
            <a:ext cx="2454750" cy="464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42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467A0162-8BF3-4D7A-BCF9-4BB818F69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" y="0"/>
            <a:ext cx="1215611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D98302-CC4C-42BA-9EE6-92DFC1B28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190" y="403271"/>
            <a:ext cx="9144000" cy="879475"/>
          </a:xfrm>
        </p:spPr>
        <p:txBody>
          <a:bodyPr anchor="ctr">
            <a:normAutofit/>
          </a:bodyPr>
          <a:lstStyle/>
          <a:p>
            <a:pPr algn="l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7C9D0"/>
                </a:solidFill>
                <a:effectLst/>
                <a:uLnTx/>
                <a:uFillTx/>
                <a:latin typeface="Hero" panose="00000500000000000000" pitchFamily="2" charset="0"/>
                <a:ea typeface="+mj-ea"/>
                <a:cs typeface="+mj-cs"/>
              </a:rPr>
              <a:t>Beneficiaries of the Film Rebate Scheme</a:t>
            </a:r>
            <a:endParaRPr lang="en-US" sz="3600" b="1" dirty="0">
              <a:solidFill>
                <a:srgbClr val="67C9D0"/>
              </a:solidFill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295EEC2-747E-4002-AAD5-B0D076D876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9756071"/>
              </p:ext>
            </p:extLst>
          </p:nvPr>
        </p:nvGraphicFramePr>
        <p:xfrm>
          <a:off x="640672" y="1542626"/>
          <a:ext cx="5455328" cy="3877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7216731-AC6E-4E9F-960F-4969439E67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4145866"/>
              </p:ext>
            </p:extLst>
          </p:nvPr>
        </p:nvGraphicFramePr>
        <p:xfrm>
          <a:off x="6282372" y="1542625"/>
          <a:ext cx="5645468" cy="3877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19717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467A0162-8BF3-4D7A-BCF9-4BB818F69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" y="0"/>
            <a:ext cx="1215611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D98302-CC4C-42BA-9EE6-92DFC1B28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190" y="403271"/>
            <a:ext cx="9144000" cy="879475"/>
          </a:xfrm>
        </p:spPr>
        <p:txBody>
          <a:bodyPr anchor="ctr">
            <a:normAutofit/>
          </a:bodyPr>
          <a:lstStyle/>
          <a:p>
            <a:pPr algn="l"/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67C9D0"/>
                </a:solidFill>
                <a:effectLst/>
                <a:uLnTx/>
                <a:uFillTx/>
                <a:latin typeface="Hero" panose="00000500000000000000" pitchFamily="2" charset="0"/>
                <a:ea typeface="+mj-ea"/>
                <a:cs typeface="+mj-cs"/>
              </a:rPr>
              <a:t>Performance of the Film Rebate Scheme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25BDF44-556F-4A8D-B67E-861EE6FC2031}"/>
              </a:ext>
            </a:extLst>
          </p:cNvPr>
          <p:cNvSpPr/>
          <p:nvPr/>
        </p:nvSpPr>
        <p:spPr>
          <a:xfrm>
            <a:off x="552876" y="1258692"/>
            <a:ext cx="2042556" cy="1944584"/>
          </a:xfrm>
          <a:prstGeom prst="ellipse">
            <a:avLst/>
          </a:prstGeom>
          <a:solidFill>
            <a:srgbClr val="FCB03B">
              <a:alpha val="40000"/>
            </a:srgbClr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AF53E4-37F3-44F5-BBDD-1E995CB585ED}"/>
              </a:ext>
            </a:extLst>
          </p:cNvPr>
          <p:cNvSpPr txBox="1"/>
          <p:nvPr/>
        </p:nvSpPr>
        <p:spPr>
          <a:xfrm>
            <a:off x="655128" y="1569265"/>
            <a:ext cx="18197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3DAF2C"/>
                </a:solidFill>
                <a:latin typeface="Tw Cen MT" panose="020B0602020104020603" pitchFamily="34" charset="0"/>
              </a:rPr>
              <a:t>121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CC7709-FF17-43C5-9CB1-8E5200A38B4A}"/>
              </a:ext>
            </a:extLst>
          </p:cNvPr>
          <p:cNvSpPr/>
          <p:nvPr/>
        </p:nvSpPr>
        <p:spPr>
          <a:xfrm>
            <a:off x="2762992" y="181548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lang="en-GB" sz="1600" b="0" i="0" u="none" strike="noStrike" kern="1200" cap="none" spc="0" normalizeH="0" baseline="0">
                <a:solidFill>
                  <a:schemeClr val="tx1"/>
                </a:solidFill>
                <a:latin typeface="Franklin Gothic Medium Cond"/>
                <a:ea typeface="+mn-ea"/>
                <a:cs typeface="Franklin Gothic Medium Cond"/>
              </a:defRPr>
            </a:pPr>
            <a:r>
              <a:rPr lang="en-GB" sz="2400" b="1" dirty="0">
                <a:solidFill>
                  <a:srgbClr val="746457"/>
                </a:solidFill>
                <a:latin typeface="Tw Cen MT" panose="020B0602020104020603" pitchFamily="34" charset="0"/>
                <a:cs typeface="Franklin Gothic Medium Cond"/>
              </a:rPr>
              <a:t>Film projects completed under the Film Rebate Scheme since implementation in 2013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CE5F1E-6301-4DC2-BCC3-00F8C94C02E2}"/>
              </a:ext>
            </a:extLst>
          </p:cNvPr>
          <p:cNvSpPr/>
          <p:nvPr/>
        </p:nvSpPr>
        <p:spPr>
          <a:xfrm>
            <a:off x="1542134" y="3203276"/>
            <a:ext cx="45719" cy="3654724"/>
          </a:xfrm>
          <a:prstGeom prst="rect">
            <a:avLst/>
          </a:prstGeom>
          <a:solidFill>
            <a:srgbClr val="FCB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4F3FC14-FC73-4373-86A5-4EF014B3A1CA}"/>
              </a:ext>
            </a:extLst>
          </p:cNvPr>
          <p:cNvSpPr/>
          <p:nvPr/>
        </p:nvSpPr>
        <p:spPr>
          <a:xfrm>
            <a:off x="3236580" y="4033389"/>
            <a:ext cx="2042556" cy="1944584"/>
          </a:xfrm>
          <a:prstGeom prst="ellipse">
            <a:avLst/>
          </a:prstGeom>
          <a:solidFill>
            <a:srgbClr val="FCB03B">
              <a:alpha val="40000"/>
            </a:srgbClr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617C9F-0A7C-4296-BD56-DC10C1C1C05E}"/>
              </a:ext>
            </a:extLst>
          </p:cNvPr>
          <p:cNvSpPr txBox="1"/>
          <p:nvPr/>
        </p:nvSpPr>
        <p:spPr>
          <a:xfrm>
            <a:off x="3400890" y="4237083"/>
            <a:ext cx="17139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dirty="0">
                <a:solidFill>
                  <a:srgbClr val="3DAF2C"/>
                </a:solidFill>
                <a:latin typeface="Tw Cen MT" panose="020B0602020104020603" pitchFamily="34" charset="0"/>
              </a:rPr>
              <a:t>MUR</a:t>
            </a:r>
          </a:p>
          <a:p>
            <a:pPr algn="ctr"/>
            <a:r>
              <a:rPr lang="en-GB" sz="4500" b="1" dirty="0">
                <a:solidFill>
                  <a:srgbClr val="3DAF2C"/>
                </a:solidFill>
                <a:latin typeface="Tw Cen MT" panose="020B0602020104020603" pitchFamily="34" charset="0"/>
                <a:cs typeface="Franklin Gothic Medium Cond"/>
              </a:rPr>
              <a:t>4.2 Bn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46E509-D44F-4A30-843A-A2DC29772194}"/>
              </a:ext>
            </a:extLst>
          </p:cNvPr>
          <p:cNvSpPr txBox="1"/>
          <p:nvPr/>
        </p:nvSpPr>
        <p:spPr>
          <a:xfrm>
            <a:off x="5392152" y="4590182"/>
            <a:ext cx="7138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lang="en-GB" sz="1600" b="0" i="0" u="none" strike="noStrike" kern="1200" cap="none" spc="0" normalizeH="0" baseline="0">
                <a:solidFill>
                  <a:schemeClr val="tx1"/>
                </a:solidFill>
                <a:latin typeface="Franklin Gothic Medium Cond"/>
                <a:ea typeface="+mn-ea"/>
                <a:cs typeface="Franklin Gothic Medium Cond"/>
              </a:defRPr>
            </a:pPr>
            <a:r>
              <a:rPr lang="en-GB" sz="2400" b="1" dirty="0">
                <a:solidFill>
                  <a:srgbClr val="746457"/>
                </a:solidFill>
                <a:latin typeface="Tw Cen MT" panose="020B0602020104020603" pitchFamily="34" charset="0"/>
                <a:cs typeface="Franklin Gothic Medium Cond"/>
              </a:rPr>
              <a:t>Spending by film producers in Mauritius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DFA00F-45A0-4BD1-AD26-EEB7D2B1F88D}"/>
              </a:ext>
            </a:extLst>
          </p:cNvPr>
          <p:cNvSpPr/>
          <p:nvPr/>
        </p:nvSpPr>
        <p:spPr>
          <a:xfrm>
            <a:off x="4234997" y="5977973"/>
            <a:ext cx="45719" cy="880027"/>
          </a:xfrm>
          <a:prstGeom prst="rect">
            <a:avLst/>
          </a:prstGeom>
          <a:solidFill>
            <a:srgbClr val="FCB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99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467A0162-8BF3-4D7A-BCF9-4BB818F69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" y="0"/>
            <a:ext cx="1215611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D98302-CC4C-42BA-9EE6-92DFC1B28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190" y="403271"/>
            <a:ext cx="10821510" cy="879475"/>
          </a:xfrm>
        </p:spPr>
        <p:txBody>
          <a:bodyPr anchor="ctr">
            <a:normAutofit/>
          </a:bodyPr>
          <a:lstStyle/>
          <a:p>
            <a:pPr algn="l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7C9D0"/>
                </a:solidFill>
                <a:effectLst/>
                <a:uLnTx/>
                <a:uFillTx/>
                <a:latin typeface="Hero" panose="00000500000000000000" pitchFamily="2" charset="0"/>
                <a:ea typeface="+mj-ea"/>
                <a:cs typeface="+mj-cs"/>
              </a:rPr>
              <a:t>Creating an Export-Oriented Film Industry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E08997-277B-4AA8-935D-B48D7A026C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3" t="16543" r="40877" b="14568"/>
          <a:stretch/>
        </p:blipFill>
        <p:spPr>
          <a:xfrm>
            <a:off x="569376" y="1104899"/>
            <a:ext cx="5526623" cy="43624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522C50-1CBF-4640-8BCB-7E5F58C91CE8}"/>
              </a:ext>
            </a:extLst>
          </p:cNvPr>
          <p:cNvSpPr/>
          <p:nvPr/>
        </p:nvSpPr>
        <p:spPr>
          <a:xfrm>
            <a:off x="6362983" y="1104899"/>
            <a:ext cx="6287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en-GB" sz="1600" b="0" i="0" u="none" strike="noStrike" kern="1200" cap="none" spc="0" normalizeH="0" baseline="0">
                <a:solidFill>
                  <a:schemeClr val="tx1"/>
                </a:solidFill>
                <a:latin typeface="Franklin Gothic Medium Cond"/>
                <a:ea typeface="+mn-ea"/>
                <a:cs typeface="Franklin Gothic Medium Cond"/>
              </a:defRPr>
            </a:pPr>
            <a:r>
              <a:rPr lang="en-GB" sz="2000" b="1" dirty="0">
                <a:solidFill>
                  <a:srgbClr val="746457"/>
                </a:solidFill>
                <a:latin typeface="Tw Cen MT" panose="020B0602020104020603" pitchFamily="34" charset="0"/>
                <a:cs typeface="Franklin Gothic Medium Cond"/>
              </a:rPr>
              <a:t>Exemption of custom duties on purchase of film production equipment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D4602C-09B4-40E4-8924-7088AA1AA8F2}"/>
              </a:ext>
            </a:extLst>
          </p:cNvPr>
          <p:cNvSpPr/>
          <p:nvPr/>
        </p:nvSpPr>
        <p:spPr>
          <a:xfrm>
            <a:off x="6362983" y="1976807"/>
            <a:ext cx="62873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en-GB" sz="1600" b="0" i="0" u="none" strike="noStrike" kern="1200" cap="none" spc="0" normalizeH="0" baseline="0">
                <a:solidFill>
                  <a:schemeClr val="tx1"/>
                </a:solidFill>
                <a:latin typeface="Franklin Gothic Medium Cond"/>
                <a:ea typeface="+mn-ea"/>
                <a:cs typeface="Franklin Gothic Medium Cond"/>
              </a:defRPr>
            </a:pPr>
            <a:r>
              <a:rPr lang="en-GB" sz="2000" b="1" dirty="0">
                <a:solidFill>
                  <a:srgbClr val="FCB03B"/>
                </a:solidFill>
                <a:latin typeface="Tw Cen MT" panose="020B0602020104020603" pitchFamily="34" charset="0"/>
                <a:cs typeface="Franklin Gothic Medium Cond"/>
              </a:rPr>
              <a:t>Encourage distribution and sales in Mauritius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7DEB60-A53F-49E9-89FD-07ED449BECD3}"/>
              </a:ext>
            </a:extLst>
          </p:cNvPr>
          <p:cNvSpPr/>
          <p:nvPr/>
        </p:nvSpPr>
        <p:spPr>
          <a:xfrm>
            <a:off x="6362983" y="3868506"/>
            <a:ext cx="6287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en-GB" sz="1600" b="0" i="0" u="none" strike="noStrike" kern="1200" cap="none" spc="0" normalizeH="0" baseline="0">
                <a:solidFill>
                  <a:schemeClr val="tx1"/>
                </a:solidFill>
                <a:latin typeface="Franklin Gothic Medium Cond"/>
                <a:ea typeface="+mn-ea"/>
                <a:cs typeface="Franklin Gothic Medium Cond"/>
              </a:defRPr>
            </a:pPr>
            <a:r>
              <a:rPr lang="en-GB" sz="2000" b="1" dirty="0">
                <a:solidFill>
                  <a:srgbClr val="746457"/>
                </a:solidFill>
                <a:latin typeface="Tw Cen MT" panose="020B0602020104020603" pitchFamily="34" charset="0"/>
                <a:cs typeface="Franklin Gothic Medium Cond"/>
              </a:rPr>
              <a:t>Financial support: Completion bond guarantee and Rebate discount facilities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10506B-F812-4180-9A4E-B2FF0E6821BC}"/>
              </a:ext>
            </a:extLst>
          </p:cNvPr>
          <p:cNvSpPr/>
          <p:nvPr/>
        </p:nvSpPr>
        <p:spPr>
          <a:xfrm>
            <a:off x="6362983" y="2493987"/>
            <a:ext cx="62873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en-GB" sz="1600" b="0" i="0" u="none" strike="noStrike" kern="1200" cap="none" spc="0" normalizeH="0" baseline="0">
                <a:solidFill>
                  <a:schemeClr val="tx1"/>
                </a:solidFill>
                <a:latin typeface="Franklin Gothic Medium Cond"/>
                <a:ea typeface="+mn-ea"/>
                <a:cs typeface="Franklin Gothic Medium Cond"/>
              </a:defRPr>
            </a:pPr>
            <a:r>
              <a:rPr lang="en-GB" sz="2000" b="1" dirty="0">
                <a:solidFill>
                  <a:srgbClr val="746457"/>
                </a:solidFill>
                <a:latin typeface="Tw Cen MT" panose="020B0602020104020603" pitchFamily="34" charset="0"/>
                <a:cs typeface="Franklin Gothic Medium Cond"/>
              </a:rPr>
              <a:t>Tax incentive for export of content creation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992BF1-867E-4FAE-8087-86F5E6DB121A}"/>
              </a:ext>
            </a:extLst>
          </p:cNvPr>
          <p:cNvSpPr/>
          <p:nvPr/>
        </p:nvSpPr>
        <p:spPr>
          <a:xfrm>
            <a:off x="6362983" y="3058119"/>
            <a:ext cx="6287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en-GB" sz="1600" b="0" i="0" u="none" strike="noStrike" kern="1200" cap="none" spc="0" normalizeH="0" baseline="0">
                <a:solidFill>
                  <a:schemeClr val="tx1"/>
                </a:solidFill>
                <a:latin typeface="Franklin Gothic Medium Cond"/>
                <a:ea typeface="+mn-ea"/>
                <a:cs typeface="Franklin Gothic Medium Cond"/>
              </a:defRPr>
            </a:pPr>
            <a:r>
              <a:rPr lang="en-GB" sz="2000" b="1" dirty="0">
                <a:solidFill>
                  <a:srgbClr val="FCB03B"/>
                </a:solidFill>
                <a:latin typeface="Tw Cen MT" panose="020B0602020104020603" pitchFamily="34" charset="0"/>
                <a:cs typeface="Franklin Gothic Medium Cond"/>
              </a:rPr>
              <a:t>Encourage Copyright Registration/Protection of Intellectual Property Rights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881A98-B61F-4420-97DE-B292E9D131DF}"/>
              </a:ext>
            </a:extLst>
          </p:cNvPr>
          <p:cNvSpPr/>
          <p:nvPr/>
        </p:nvSpPr>
        <p:spPr>
          <a:xfrm>
            <a:off x="6362983" y="4740414"/>
            <a:ext cx="6287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en-GB" sz="1600" b="0" i="0" u="none" strike="noStrike" kern="1200" cap="none" spc="0" normalizeH="0" baseline="0">
                <a:solidFill>
                  <a:schemeClr val="tx1"/>
                </a:solidFill>
                <a:latin typeface="Franklin Gothic Medium Cond"/>
                <a:ea typeface="+mn-ea"/>
                <a:cs typeface="Franklin Gothic Medium Cond"/>
              </a:defRPr>
            </a:pPr>
            <a:r>
              <a:rPr lang="en-GB" sz="2000" b="1" dirty="0">
                <a:solidFill>
                  <a:srgbClr val="FCB03B"/>
                </a:solidFill>
                <a:latin typeface="Tw Cen MT" panose="020B0602020104020603" pitchFamily="34" charset="0"/>
                <a:cs typeface="Franklin Gothic Medium Cond"/>
              </a:rPr>
              <a:t>100% foreign ownership with no minimum capital in company incorporated in Mauritius</a:t>
            </a:r>
          </a:p>
        </p:txBody>
      </p:sp>
    </p:spTree>
    <p:extLst>
      <p:ext uri="{BB962C8B-B14F-4D97-AF65-F5344CB8AC3E}">
        <p14:creationId xmlns:p14="http://schemas.microsoft.com/office/powerpoint/2010/main" val="1144048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467A0162-8BF3-4D7A-BCF9-4BB818F69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" y="0"/>
            <a:ext cx="12156117" cy="6858000"/>
          </a:xfrm>
          <a:prstGeom prst="rect">
            <a:avLst/>
          </a:prstGeom>
        </p:spPr>
      </p:pic>
      <p:pic>
        <p:nvPicPr>
          <p:cNvPr id="7" name="Picture 6" descr="A picture containing person, tennis, dancer, ball&#10;&#10;Description generated with very high confidence">
            <a:extLst>
              <a:ext uri="{FF2B5EF4-FFF2-40B4-BE49-F238E27FC236}">
                <a16:creationId xmlns:a16="http://schemas.microsoft.com/office/drawing/2014/main" id="{3026C512-B63A-418F-BB94-98AD55D93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9" b="18847"/>
          <a:stretch/>
        </p:blipFill>
        <p:spPr>
          <a:xfrm>
            <a:off x="484665" y="241346"/>
            <a:ext cx="11073737" cy="520592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44CAD8B-1205-4C9E-BF88-3167A0ED202A}"/>
              </a:ext>
            </a:extLst>
          </p:cNvPr>
          <p:cNvSpPr/>
          <p:nvPr/>
        </p:nvSpPr>
        <p:spPr>
          <a:xfrm>
            <a:off x="484665" y="241345"/>
            <a:ext cx="11073737" cy="5205923"/>
          </a:xfrm>
          <a:prstGeom prst="rect">
            <a:avLst/>
          </a:prstGeom>
          <a:solidFill>
            <a:schemeClr val="tx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DF28FBCB-4331-4346-9478-F1FB8D26F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190" y="241345"/>
            <a:ext cx="11064212" cy="1041402"/>
          </a:xfrm>
          <a:solidFill>
            <a:srgbClr val="746457">
              <a:alpha val="44000"/>
            </a:srgbClr>
          </a:solidFill>
        </p:spPr>
        <p:txBody>
          <a:bodyPr anchor="ctr">
            <a:normAutofit/>
          </a:bodyPr>
          <a:lstStyle/>
          <a:p>
            <a:pPr algn="l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7C9D0"/>
                </a:solidFill>
                <a:effectLst/>
                <a:uLnTx/>
                <a:uFillTx/>
                <a:latin typeface="Hero" panose="00000500000000000000" pitchFamily="2" charset="0"/>
                <a:ea typeface="+mj-ea"/>
                <a:cs typeface="+mj-cs"/>
              </a:rPr>
              <a:t>Why Choose Mauritius?</a:t>
            </a:r>
            <a:endParaRPr lang="en-US" sz="3600" b="1" dirty="0">
              <a:solidFill>
                <a:srgbClr val="67C9D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3D4217-C1D6-4199-9EC2-D2E81733251B}"/>
              </a:ext>
            </a:extLst>
          </p:cNvPr>
          <p:cNvSpPr/>
          <p:nvPr/>
        </p:nvSpPr>
        <p:spPr>
          <a:xfrm>
            <a:off x="565168" y="1248612"/>
            <a:ext cx="3949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Tw Cen MT" panose="020B0602020104020603" pitchFamily="34" charset="0"/>
                <a:cs typeface="Franklin Gothic Medium Cond"/>
              </a:rPr>
              <a:t>One Stop Shop for permits &amp; clearances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0466966-BCEF-4128-85C4-9D5672098CC2}"/>
              </a:ext>
            </a:extLst>
          </p:cNvPr>
          <p:cNvSpPr/>
          <p:nvPr/>
        </p:nvSpPr>
        <p:spPr>
          <a:xfrm>
            <a:off x="4860375" y="1245178"/>
            <a:ext cx="33759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Tw Cen MT" panose="020B0602020104020603" pitchFamily="34" charset="0"/>
                <a:cs typeface="Franklin Gothic Medium Cond"/>
              </a:rPr>
              <a:t>Political and economic stability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BA646B6-3505-4EEB-A63B-B66D862CE8AA}"/>
              </a:ext>
            </a:extLst>
          </p:cNvPr>
          <p:cNvSpPr/>
          <p:nvPr/>
        </p:nvSpPr>
        <p:spPr>
          <a:xfrm>
            <a:off x="4871287" y="4646971"/>
            <a:ext cx="33759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  <a:cs typeface="Franklin Gothic Medium Cond"/>
              </a:rPr>
              <a:t>Line Producers with good track record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615ECE1-EC1F-4FEE-8B3A-A72B80B4E9C4}"/>
              </a:ext>
            </a:extLst>
          </p:cNvPr>
          <p:cNvSpPr/>
          <p:nvPr/>
        </p:nvSpPr>
        <p:spPr>
          <a:xfrm>
            <a:off x="551340" y="2367118"/>
            <a:ext cx="3662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Tw Cen MT" panose="020B0602020104020603" pitchFamily="34" charset="0"/>
                <a:cs typeface="Franklin Gothic Medium Cond"/>
              </a:rPr>
              <a:t>Hassle-free </a:t>
            </a:r>
          </a:p>
          <a:p>
            <a:r>
              <a:rPr lang="en-GB" sz="2400" b="1" dirty="0">
                <a:solidFill>
                  <a:schemeClr val="bg1"/>
                </a:solidFill>
                <a:latin typeface="Tw Cen MT" panose="020B0602020104020603" pitchFamily="34" charset="0"/>
                <a:cs typeface="Franklin Gothic Medium Cond"/>
              </a:rPr>
              <a:t>experience for shooting</a:t>
            </a:r>
          </a:p>
        </p:txBody>
      </p:sp>
      <p:sp>
        <p:nvSpPr>
          <p:cNvPr id="35" name="object 6">
            <a:extLst>
              <a:ext uri="{FF2B5EF4-FFF2-40B4-BE49-F238E27FC236}">
                <a16:creationId xmlns:a16="http://schemas.microsoft.com/office/drawing/2014/main" id="{6A93331C-E369-46B7-B101-FFC1C641AEBA}"/>
              </a:ext>
            </a:extLst>
          </p:cNvPr>
          <p:cNvSpPr txBox="1"/>
          <p:nvPr/>
        </p:nvSpPr>
        <p:spPr>
          <a:xfrm>
            <a:off x="4920618" y="2459451"/>
            <a:ext cx="6198322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lang="en-GB" sz="2400" b="1" dirty="0">
                <a:solidFill>
                  <a:schemeClr val="bg1"/>
                </a:solidFill>
                <a:latin typeface="Tw Cen MT" panose="020B0602020104020603" pitchFamily="34" charset="0"/>
                <a:cs typeface="Franklin Gothic Medium Cond"/>
              </a:rPr>
              <a:t>Financial support provided to film producers in the form of Film Financing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EEDFC54-DEBB-40E6-87A7-3428D20E290D}"/>
              </a:ext>
            </a:extLst>
          </p:cNvPr>
          <p:cNvSpPr/>
          <p:nvPr/>
        </p:nvSpPr>
        <p:spPr>
          <a:xfrm>
            <a:off x="551340" y="3494789"/>
            <a:ext cx="33759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Tw Cen MT" panose="020B0602020104020603" pitchFamily="34" charset="0"/>
                <a:cs typeface="Franklin Gothic Medium Cond"/>
              </a:rPr>
              <a:t>Sponsorship &amp; Product Placement</a:t>
            </a:r>
          </a:p>
        </p:txBody>
      </p:sp>
      <p:sp>
        <p:nvSpPr>
          <p:cNvPr id="37" name="object 6">
            <a:extLst>
              <a:ext uri="{FF2B5EF4-FFF2-40B4-BE49-F238E27FC236}">
                <a16:creationId xmlns:a16="http://schemas.microsoft.com/office/drawing/2014/main" id="{C2393FE2-1A7F-4B6C-8F0A-081C3B2AA390}"/>
              </a:ext>
            </a:extLst>
          </p:cNvPr>
          <p:cNvSpPr txBox="1"/>
          <p:nvPr/>
        </p:nvSpPr>
        <p:spPr>
          <a:xfrm>
            <a:off x="632587" y="4621231"/>
            <a:ext cx="315311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lang="en-GB" sz="2400" b="1" dirty="0">
                <a:solidFill>
                  <a:schemeClr val="bg1"/>
                </a:solidFill>
                <a:latin typeface="Tw Cen MT" panose="020B0602020104020603" pitchFamily="34" charset="0"/>
                <a:cs typeface="Franklin Gothic Medium Cond"/>
              </a:rPr>
              <a:t>Availability of trained local crew</a:t>
            </a:r>
          </a:p>
        </p:txBody>
      </p:sp>
      <p:sp>
        <p:nvSpPr>
          <p:cNvPr id="38" name="object 6">
            <a:extLst>
              <a:ext uri="{FF2B5EF4-FFF2-40B4-BE49-F238E27FC236}">
                <a16:creationId xmlns:a16="http://schemas.microsoft.com/office/drawing/2014/main" id="{A9DF8C72-4920-4E29-ABF1-24885DEEB6F2}"/>
              </a:ext>
            </a:extLst>
          </p:cNvPr>
          <p:cNvSpPr txBox="1"/>
          <p:nvPr/>
        </p:nvSpPr>
        <p:spPr>
          <a:xfrm>
            <a:off x="4920619" y="3584832"/>
            <a:ext cx="6637783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lang="en-GB" sz="2400" b="1" dirty="0">
                <a:solidFill>
                  <a:schemeClr val="bg1"/>
                </a:solidFill>
                <a:latin typeface="Tw Cen MT" panose="020B0602020104020603" pitchFamily="34" charset="0"/>
                <a:cs typeface="Franklin Gothic Medium Cond"/>
              </a:rPr>
              <a:t>Establishment of Hi-Tech Film Production Equipment companies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DB4D0EB-0802-451F-BAFC-B28DA6873233}"/>
              </a:ext>
            </a:extLst>
          </p:cNvPr>
          <p:cNvSpPr/>
          <p:nvPr/>
        </p:nvSpPr>
        <p:spPr>
          <a:xfrm>
            <a:off x="559868" y="1358053"/>
            <a:ext cx="45719" cy="642815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8F4A5BB-2174-4931-85C9-54F0DBE02374}"/>
              </a:ext>
            </a:extLst>
          </p:cNvPr>
          <p:cNvSpPr/>
          <p:nvPr/>
        </p:nvSpPr>
        <p:spPr>
          <a:xfrm>
            <a:off x="549549" y="2482629"/>
            <a:ext cx="45719" cy="642815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0B22963-F319-4757-84B7-4A0D407E7C26}"/>
              </a:ext>
            </a:extLst>
          </p:cNvPr>
          <p:cNvSpPr/>
          <p:nvPr/>
        </p:nvSpPr>
        <p:spPr>
          <a:xfrm>
            <a:off x="559867" y="3632756"/>
            <a:ext cx="45719" cy="642815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6B66D23-3D41-4457-8EE0-841CF7F37674}"/>
              </a:ext>
            </a:extLst>
          </p:cNvPr>
          <p:cNvSpPr/>
          <p:nvPr/>
        </p:nvSpPr>
        <p:spPr>
          <a:xfrm>
            <a:off x="569620" y="4666171"/>
            <a:ext cx="45719" cy="642815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96F367A-EBEE-4573-A8D0-2BA71AD4DFFF}"/>
              </a:ext>
            </a:extLst>
          </p:cNvPr>
          <p:cNvSpPr/>
          <p:nvPr/>
        </p:nvSpPr>
        <p:spPr>
          <a:xfrm>
            <a:off x="4825568" y="1339268"/>
            <a:ext cx="45719" cy="642815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D3FBE2E-C42F-42E9-A763-E80F3BFC0BC3}"/>
              </a:ext>
            </a:extLst>
          </p:cNvPr>
          <p:cNvSpPr/>
          <p:nvPr/>
        </p:nvSpPr>
        <p:spPr>
          <a:xfrm>
            <a:off x="4837515" y="2522898"/>
            <a:ext cx="45719" cy="642815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9E81275-7728-452E-BF2C-53AF188D546B}"/>
              </a:ext>
            </a:extLst>
          </p:cNvPr>
          <p:cNvSpPr/>
          <p:nvPr/>
        </p:nvSpPr>
        <p:spPr>
          <a:xfrm>
            <a:off x="4834815" y="3632755"/>
            <a:ext cx="45719" cy="642815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74B5A5-8A0E-440F-90AB-2B978B4D7F71}"/>
              </a:ext>
            </a:extLst>
          </p:cNvPr>
          <p:cNvSpPr/>
          <p:nvPr/>
        </p:nvSpPr>
        <p:spPr>
          <a:xfrm>
            <a:off x="4857671" y="4753453"/>
            <a:ext cx="45719" cy="642815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9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0845D755FEA945AE80D3E1F597BD8B" ma:contentTypeVersion="6" ma:contentTypeDescription="Create a new document." ma:contentTypeScope="" ma:versionID="38e5eb73e540cb207161542cacc87cdb">
  <xsd:schema xmlns:xsd="http://www.w3.org/2001/XMLSchema" xmlns:xs="http://www.w3.org/2001/XMLSchema" xmlns:p="http://schemas.microsoft.com/office/2006/metadata/properties" xmlns:ns2="9f9a916a-43eb-4329-93e3-fd3f9aeccc96" targetNamespace="http://schemas.microsoft.com/office/2006/metadata/properties" ma:root="true" ma:fieldsID="c8bc9fbacac0e20805180ec951699dde" ns2:_="">
    <xsd:import namespace="9f9a916a-43eb-4329-93e3-fd3f9aeccc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a916a-43eb-4329-93e3-fd3f9aecc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F32B22B-EFBB-48A0-B0E5-1C1CA9543186}"/>
</file>

<file path=customXml/itemProps2.xml><?xml version="1.0" encoding="utf-8"?>
<ds:datastoreItem xmlns:ds="http://schemas.openxmlformats.org/officeDocument/2006/customXml" ds:itemID="{D5DAD445-A60C-44F6-99A0-A2B6074FA97F}"/>
</file>

<file path=customXml/itemProps3.xml><?xml version="1.0" encoding="utf-8"?>
<ds:datastoreItem xmlns:ds="http://schemas.openxmlformats.org/officeDocument/2006/customXml" ds:itemID="{E1DA4E41-A130-4E5F-92A9-679C32D56E68}"/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539</Words>
  <Application>Microsoft Office PowerPoint</Application>
  <PresentationFormat>Widescreen</PresentationFormat>
  <Paragraphs>86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Arial Black</vt:lpstr>
      <vt:lpstr>Bradley Hand ITC</vt:lpstr>
      <vt:lpstr>Calibri</vt:lpstr>
      <vt:lpstr>Calibri Light</vt:lpstr>
      <vt:lpstr>Cooper Black</vt:lpstr>
      <vt:lpstr>Gill Sans Ultra Bold</vt:lpstr>
      <vt:lpstr>Hero</vt:lpstr>
      <vt:lpstr>Tw Cen MT</vt:lpstr>
      <vt:lpstr>Office Theme</vt:lpstr>
      <vt:lpstr>PowerPoint Presentation</vt:lpstr>
      <vt:lpstr>FILM &amp; CREATIVE INDUSTRIES</vt:lpstr>
      <vt:lpstr>The Film Rebate Scheme</vt:lpstr>
      <vt:lpstr>The Film Rebate Scheme - Categories of Production</vt:lpstr>
      <vt:lpstr>Qualifying Production Expenditure</vt:lpstr>
      <vt:lpstr>Beneficiaries of the Film Rebate Scheme</vt:lpstr>
      <vt:lpstr>Performance of the Film Rebate Scheme</vt:lpstr>
      <vt:lpstr>Creating an Export-Oriented Film Industry</vt:lpstr>
      <vt:lpstr>Why Choose Mauritius?</vt:lpstr>
      <vt:lpstr>Creative Arts</vt:lpstr>
      <vt:lpstr>Creative Arts – Key Achievements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Avi Sewpal</dc:creator>
  <cp:lastModifiedBy>Anshinee Veerappapillay-Coolen</cp:lastModifiedBy>
  <cp:revision>27</cp:revision>
  <dcterms:created xsi:type="dcterms:W3CDTF">2021-06-08T11:47:04Z</dcterms:created>
  <dcterms:modified xsi:type="dcterms:W3CDTF">2021-06-09T11:48:22Z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0x0101002B0845D755FEA945AE80D3E1F597BD8B</vt:lpwstr>
  </property>
</Properties>
</file>