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.xml" ContentType="application/vnd.openxmlformats-officedocument.drawingml.chart+xml"/>
  <Override PartName="/ppt/charts/style1.xml" ContentType="application/vnd.ms-office.chart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71" r:id="rId5"/>
    <p:sldId id="263" r:id="rId6"/>
    <p:sldId id="272" r:id="rId7"/>
    <p:sldId id="264" r:id="rId8"/>
    <p:sldId id="265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C9D0"/>
    <a:srgbClr val="D91A5D"/>
    <a:srgbClr val="29ABE2"/>
    <a:srgbClr val="746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w\OneDrive%20-%20Economic%20Development%20Board%20-%20Mauritius\Desktop\EDB%20Academy\statistics%20OCEAN%20ECONOM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w\OneDrive%20-%20Economic%20Development%20Board%20-%20Mauritius\Desktop\EDB%20Academy\statistics%20OCEAN%20ECONOM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002060"/>
                </a:solidFill>
              </a:rPr>
              <a:t>No of Foreign Students for 2007-2020 </a:t>
            </a:r>
          </a:p>
        </c:rich>
      </c:tx>
      <c:layout>
        <c:manualLayout>
          <c:xMode val="edge"/>
          <c:yMode val="edge"/>
          <c:x val="0.19572897439624293"/>
          <c:y val="1.54132807259048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M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Sheet3!$E$33</c:f>
              <c:strCache>
                <c:ptCount val="1"/>
                <c:pt idx="0">
                  <c:v>No of Foreign Students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FA6-44A0-8DC1-0DD63F075EE8}"/>
              </c:ext>
            </c:extLst>
          </c:dPt>
          <c:dPt>
            <c:idx val="2"/>
            <c:invertIfNegative val="0"/>
            <c:bubble3D val="0"/>
            <c:spPr>
              <a:solidFill>
                <a:srgbClr val="D91A5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FA6-44A0-8DC1-0DD63F075EE8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FA6-44A0-8DC1-0DD63F075EE8}"/>
              </c:ext>
            </c:extLst>
          </c:dPt>
          <c:dPt>
            <c:idx val="4"/>
            <c:invertIfNegative val="0"/>
            <c:bubble3D val="0"/>
            <c:spPr>
              <a:solidFill>
                <a:srgbClr val="29AB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FA6-44A0-8DC1-0DD63F075EE8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FA6-44A0-8DC1-0DD63F075EE8}"/>
              </c:ext>
            </c:extLst>
          </c:dPt>
          <c:dPt>
            <c:idx val="6"/>
            <c:invertIfNegative val="0"/>
            <c:bubble3D val="0"/>
            <c:spPr>
              <a:solidFill>
                <a:srgbClr val="67C9D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FA6-44A0-8DC1-0DD63F075EE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FA6-44A0-8DC1-0DD63F075EE8}"/>
              </c:ext>
            </c:extLst>
          </c:dPt>
          <c:dPt>
            <c:idx val="8"/>
            <c:invertIfNegative val="0"/>
            <c:bubble3D val="0"/>
            <c:spPr>
              <a:solidFill>
                <a:srgbClr val="D91A5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FA6-44A0-8DC1-0DD63F075EE8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FA6-44A0-8DC1-0DD63F075EE8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FA6-44A0-8DC1-0DD63F075EE8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FA6-44A0-8DC1-0DD63F075EE8}"/>
              </c:ext>
            </c:extLst>
          </c:dPt>
          <c:dPt>
            <c:idx val="12"/>
            <c:invertIfNegative val="0"/>
            <c:bubble3D val="0"/>
            <c:spPr>
              <a:solidFill>
                <a:srgbClr val="67C9D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FA6-44A0-8DC1-0DD63F075EE8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4FA6-44A0-8DC1-0DD63F075E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Sheet3!$F$32:$S$32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Sheet3!$F$33:$S$33</c:f>
              <c:numCache>
                <c:formatCode>General</c:formatCode>
                <c:ptCount val="14"/>
                <c:pt idx="0">
                  <c:v>528</c:v>
                </c:pt>
                <c:pt idx="1">
                  <c:v>595</c:v>
                </c:pt>
                <c:pt idx="2">
                  <c:v>486</c:v>
                </c:pt>
                <c:pt idx="3">
                  <c:v>596</c:v>
                </c:pt>
                <c:pt idx="4">
                  <c:v>600</c:v>
                </c:pt>
                <c:pt idx="5">
                  <c:v>1200</c:v>
                </c:pt>
                <c:pt idx="6">
                  <c:v>2100</c:v>
                </c:pt>
                <c:pt idx="7">
                  <c:v>2740</c:v>
                </c:pt>
                <c:pt idx="8">
                  <c:v>2900</c:v>
                </c:pt>
                <c:pt idx="9">
                  <c:v>2500</c:v>
                </c:pt>
                <c:pt idx="10">
                  <c:v>2900</c:v>
                </c:pt>
                <c:pt idx="11">
                  <c:v>3200</c:v>
                </c:pt>
                <c:pt idx="12">
                  <c:v>3674</c:v>
                </c:pt>
                <c:pt idx="13">
                  <c:v>3300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A6-44A0-8DC1-0DD63F075E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35482527"/>
        <c:axId val="2035479199"/>
      </c:barChart>
      <c:catAx>
        <c:axId val="2035482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U"/>
          </a:p>
        </c:txPr>
        <c:crossAx val="2035479199"/>
        <c:crosses val="autoZero"/>
        <c:auto val="1"/>
        <c:lblAlgn val="ctr"/>
        <c:lblOffset val="100"/>
        <c:noMultiLvlLbl val="0"/>
      </c:catAx>
      <c:valAx>
        <c:axId val="20354791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U"/>
          </a:p>
        </c:txPr>
        <c:crossAx val="2035482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M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93166722135163"/>
          <c:y val="4.3288754884336325E-2"/>
          <c:w val="0.60931554814996036"/>
          <c:h val="0.8269192612600216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29ABE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BC-4FDA-89A8-587AFE02CC3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EBC-4FDA-89A8-587AFE02CC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EBC-4FDA-89A8-587AFE02CC3C}"/>
              </c:ext>
            </c:extLst>
          </c:dPt>
          <c:dPt>
            <c:idx val="3"/>
            <c:bubble3D val="0"/>
            <c:spPr>
              <a:solidFill>
                <a:srgbClr val="D91A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EBC-4FDA-89A8-587AFE02CC3C}"/>
              </c:ext>
            </c:extLst>
          </c:dPt>
          <c:dPt>
            <c:idx val="4"/>
            <c:bubble3D val="0"/>
            <c:spPr>
              <a:solidFill>
                <a:srgbClr val="67C9D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EBC-4FDA-89A8-587AFE02CC3C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EBC-4FDA-89A8-587AFE02CC3C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EBC-4FDA-89A8-587AFE02CC3C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AEBC-4FDA-89A8-587AFE02CC3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AEBC-4FDA-89A8-587AFE02CC3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AEBC-4FDA-89A8-587AFE02CC3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AEBC-4FDA-89A8-587AFE02CC3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AEBC-4FDA-89A8-587AFE02CC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M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Sheet3!$K$5:$K$16</c:f>
              <c:strCache>
                <c:ptCount val="12"/>
                <c:pt idx="0">
                  <c:v>India</c:v>
                </c:pt>
                <c:pt idx="1">
                  <c:v>Madagascar</c:v>
                </c:pt>
                <c:pt idx="2">
                  <c:v>South Africa</c:v>
                </c:pt>
                <c:pt idx="3">
                  <c:v>Zimbabwe</c:v>
                </c:pt>
                <c:pt idx="4">
                  <c:v>Cameroon</c:v>
                </c:pt>
                <c:pt idx="5">
                  <c:v>France</c:v>
                </c:pt>
                <c:pt idx="6">
                  <c:v>Nigeria</c:v>
                </c:pt>
                <c:pt idx="7">
                  <c:v>Kenya</c:v>
                </c:pt>
                <c:pt idx="8">
                  <c:v>Tanzania</c:v>
                </c:pt>
                <c:pt idx="9">
                  <c:v>Rwanda</c:v>
                </c:pt>
                <c:pt idx="10">
                  <c:v>Nepal</c:v>
                </c:pt>
                <c:pt idx="11">
                  <c:v>Ghana</c:v>
                </c:pt>
              </c:strCache>
            </c:strRef>
          </c:cat>
          <c:val>
            <c:numRef>
              <c:f>Sheet3!$L$5:$L$16</c:f>
              <c:numCache>
                <c:formatCode>General</c:formatCode>
                <c:ptCount val="12"/>
                <c:pt idx="0">
                  <c:v>40</c:v>
                </c:pt>
                <c:pt idx="1">
                  <c:v>9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  <c:pt idx="6">
                  <c:v>11</c:v>
                </c:pt>
                <c:pt idx="7">
                  <c:v>6</c:v>
                </c:pt>
                <c:pt idx="8">
                  <c:v>5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EBC-4FDA-89A8-587AFE02CC3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862254432507696E-2"/>
          <c:y val="9.932034942725243E-2"/>
          <c:w val="0.17617888200214998"/>
          <c:h val="0.744476052162404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M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85849-8880-4C1E-AF55-1FFB25E75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CE0E1-6936-43F8-BD31-AA347D1EA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0497F-B54F-4A5A-8C18-75C4D56CA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E39A-6AF3-4876-9EA3-5E523EF7596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2869D-1493-4D80-B2A5-C6AAEE6E2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0D7AF-CB08-4609-B07E-2011DEEC2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C07B-0FB7-4CE7-9515-6D3A09044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3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01B26-CAA5-4E10-B1A7-66E4667DA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092DEB-2047-4834-9AF2-02C5F5DF2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BF646-FFE4-4B0C-A65C-5681DCD1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E39A-6AF3-4876-9EA3-5E523EF7596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31964-BF2A-41AE-811F-88E76B5D8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EFCD1-EF67-44BB-8553-9DE7B0D4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C07B-0FB7-4CE7-9515-6D3A09044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9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501241-D481-4BCB-BC9D-5A5BC034A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00A12-443E-4B29-B27C-CD1107B71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56FFC-632B-40E4-8BAF-E434C2DE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E39A-6AF3-4876-9EA3-5E523EF7596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E3B9E-AA27-45B9-9A9C-EF50359C1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AF0A5-F1FB-4F43-92C0-DF5D8ADCE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C07B-0FB7-4CE7-9515-6D3A09044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7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B2DF3-AF0E-43C0-8425-C69B30454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1A368-F5D3-460C-93CB-CE34717A5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7E259-50DC-4343-BC31-09CB97B71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E39A-6AF3-4876-9EA3-5E523EF7596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C77C6-901D-4E40-87CB-9A54014BA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EBA9E-0D14-4B50-9069-1673B9AB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C07B-0FB7-4CE7-9515-6D3A09044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9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C254-353B-4094-8F15-5A853F4D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D7F7C-6385-494B-9A45-918BEA382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9B51C-4CE1-47D1-9FCE-37B51F30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E39A-6AF3-4876-9EA3-5E523EF7596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E7003-9C12-469A-BB6A-BFF8D2815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B377C-028D-435A-85E4-18DB168AA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C07B-0FB7-4CE7-9515-6D3A09044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0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30BC4-F4D3-41C7-93CA-81B6A0A92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6F695-B0A7-4731-83BF-A0E91A6E3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6EA3F-2BBE-4E2B-B543-75E0EC5C3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59C5E-AD49-4869-B347-009D780CD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E39A-6AF3-4876-9EA3-5E523EF7596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AC9C8-C06D-4384-9916-80B86D666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19853-C219-4485-A562-6FF79A732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C07B-0FB7-4CE7-9515-6D3A09044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3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EA69E-2238-45DE-8225-737DDB080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532F0-ED8E-469D-8AD9-8A4655686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4BBB7-1847-47AA-B088-73365DF46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A96D7D-43A3-42B8-B5A2-C34C57E8C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5ACACD-0539-4D97-937A-96625D57D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9909E9-E678-48EF-8C00-CBF0CCFC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E39A-6AF3-4876-9EA3-5E523EF7596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6460CD-1CAA-46B2-82C7-C95500D7F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EE9481-FC4C-41E5-A698-811EA273B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C07B-0FB7-4CE7-9515-6D3A09044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0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03B2-5666-4311-B1C1-348510FEE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02FD2-BBD3-4041-A345-3CB0FF06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E39A-6AF3-4876-9EA3-5E523EF7596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41F32-F3A0-40B8-AB6F-E1BB2EBAF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27C7D9-5EE2-4F15-AECE-3BC664C92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C07B-0FB7-4CE7-9515-6D3A09044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8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24DDB1-7D64-4BE4-B279-6EB348CB3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E39A-6AF3-4876-9EA3-5E523EF7596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5E062-6116-438D-8852-FE7E2AFF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71B5A-7722-41C7-931C-1A1A32116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C07B-0FB7-4CE7-9515-6D3A09044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8A7DE-9B61-4246-8951-79D2A145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8FEA0-D683-4DD8-A932-C71CA4E21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9CBAF-67C7-4330-BB62-A82BFBF34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C2233-8897-4F74-A07D-97B882EA0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E39A-6AF3-4876-9EA3-5E523EF7596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9858F-2067-47FA-88C9-2BA0BF2C2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B567F-F571-44B3-AD1F-6A41479E3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C07B-0FB7-4CE7-9515-6D3A09044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9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AD9FE-C287-42AD-95CE-22931AD17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27D6A9-9059-4C3E-AF79-ED0F92B1E8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C98CF-CDA1-4A92-B0AC-A37433298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724A7-3593-4EDB-AC51-BB6CF428E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E39A-6AF3-4876-9EA3-5E523EF7596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4C21FB-0199-4601-800D-2436F931A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E19B2-A0CC-42A6-BCB1-FCB05419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C07B-0FB7-4CE7-9515-6D3A09044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6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9602B-24D3-4712-8F95-174EFD54A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20537-8A2C-4BFF-8226-65ADDE10F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698F2-8AF5-4590-BB30-A9603ADE8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E39A-6AF3-4876-9EA3-5E523EF7596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7375E-2AA2-4DF0-9F27-764109397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4610A-587E-4620-9EF2-8C3926160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7C07B-0FB7-4CE7-9515-6D3A09044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0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2.jpe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1.png"/><Relationship Id="rId2" Type="http://schemas.openxmlformats.org/officeDocument/2006/relationships/image" Target="../media/image9.jpg"/><Relationship Id="rId16" Type="http://schemas.openxmlformats.org/officeDocument/2006/relationships/image" Target="../media/image23.png"/><Relationship Id="rId20" Type="http://schemas.openxmlformats.org/officeDocument/2006/relationships/image" Target="../media/image27.jpeg"/><Relationship Id="rId29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0.jpe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7.png"/><Relationship Id="rId19" Type="http://schemas.openxmlformats.org/officeDocument/2006/relationships/image" Target="../media/image26.jpeg"/><Relationship Id="rId4" Type="http://schemas.openxmlformats.org/officeDocument/2006/relationships/image" Target="../media/image11.gif"/><Relationship Id="rId9" Type="http://schemas.openxmlformats.org/officeDocument/2006/relationships/image" Target="../media/image16.png"/><Relationship Id="rId14" Type="http://schemas.openxmlformats.org/officeDocument/2006/relationships/image" Target="../media/image21.jpeg"/><Relationship Id="rId22" Type="http://schemas.microsoft.com/office/2007/relationships/hdphoto" Target="../media/hdphoto1.wdp"/><Relationship Id="rId27" Type="http://schemas.openxmlformats.org/officeDocument/2006/relationships/image" Target="../media/image3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3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any name&#10;&#10;Description automatically generated">
            <a:extLst>
              <a:ext uri="{FF2B5EF4-FFF2-40B4-BE49-F238E27FC236}">
                <a16:creationId xmlns:a16="http://schemas.microsoft.com/office/drawing/2014/main" id="{281B8852-3F18-459F-8CE1-179309B4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60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standing on top of a sandy beach&#10;&#10;Description automatically generated">
            <a:extLst>
              <a:ext uri="{FF2B5EF4-FFF2-40B4-BE49-F238E27FC236}">
                <a16:creationId xmlns:a16="http://schemas.microsoft.com/office/drawing/2014/main" id="{07777783-84DC-4F59-9F4C-9E71601E93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2" r="6550" b="-1"/>
          <a:stretch/>
        </p:blipFill>
        <p:spPr>
          <a:xfrm>
            <a:off x="6008996" y="1623837"/>
            <a:ext cx="3896931" cy="3413221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467A0162-8BF3-4D7A-BCF9-4BB818F69B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22" r="-2" b="-2"/>
          <a:stretch/>
        </p:blipFill>
        <p:spPr>
          <a:xfrm>
            <a:off x="2" y="1"/>
            <a:ext cx="7957460" cy="2813537"/>
          </a:xfrm>
          <a:custGeom>
            <a:avLst/>
            <a:gdLst/>
            <a:ahLst/>
            <a:cxnLst/>
            <a:rect l="l" t="t" r="r" b="b"/>
            <a:pathLst>
              <a:path w="6948167" h="2456679">
                <a:moveTo>
                  <a:pt x="6948167" y="603033"/>
                </a:moveTo>
                <a:lnTo>
                  <a:pt x="6948167" y="617220"/>
                </a:lnTo>
                <a:lnTo>
                  <a:pt x="6946213" y="610127"/>
                </a:lnTo>
                <a:close/>
                <a:moveTo>
                  <a:pt x="0" y="0"/>
                </a:moveTo>
                <a:lnTo>
                  <a:pt x="6766605" y="0"/>
                </a:lnTo>
                <a:lnTo>
                  <a:pt x="6638979" y="219780"/>
                </a:lnTo>
                <a:cubicBezTo>
                  <a:pt x="5552228" y="2091240"/>
                  <a:pt x="5552228" y="2091240"/>
                  <a:pt x="5552228" y="2091240"/>
                </a:cubicBezTo>
                <a:cubicBezTo>
                  <a:pt x="5429962" y="2317464"/>
                  <a:pt x="5185434" y="2456679"/>
                  <a:pt x="4932171" y="2456679"/>
                </a:cubicBezTo>
                <a:cubicBezTo>
                  <a:pt x="888708" y="2456679"/>
                  <a:pt x="888708" y="2456679"/>
                  <a:pt x="888708" y="2456679"/>
                </a:cubicBezTo>
                <a:cubicBezTo>
                  <a:pt x="626713" y="2456679"/>
                  <a:pt x="390917" y="2317464"/>
                  <a:pt x="259919" y="2091240"/>
                </a:cubicBezTo>
                <a:cubicBezTo>
                  <a:pt x="196877" y="1982206"/>
                  <a:pt x="135804" y="1876580"/>
                  <a:pt x="76640" y="1774254"/>
                </a:cubicBezTo>
                <a:lnTo>
                  <a:pt x="0" y="1641704"/>
                </a:lnTo>
                <a:close/>
              </a:path>
            </a:pathLst>
          </a:custGeom>
        </p:spPr>
      </p:pic>
      <p:pic>
        <p:nvPicPr>
          <p:cNvPr id="16" name="Picture 15" descr="A picture containing sky, person, outdoor, holding&#10;&#10;Description automatically generated">
            <a:extLst>
              <a:ext uri="{FF2B5EF4-FFF2-40B4-BE49-F238E27FC236}">
                <a16:creationId xmlns:a16="http://schemas.microsoft.com/office/drawing/2014/main" id="{CED4FF7D-983C-4C2A-978B-1EEA417DBF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6" r="-2" b="3038"/>
          <a:stretch/>
        </p:blipFill>
        <p:spPr>
          <a:xfrm>
            <a:off x="2" y="2619612"/>
            <a:ext cx="7676573" cy="4238389"/>
          </a:xfrm>
          <a:custGeom>
            <a:avLst/>
            <a:gdLst/>
            <a:ahLst/>
            <a:cxnLst/>
            <a:rect l="l" t="t" r="r" b="b"/>
            <a:pathLst>
              <a:path w="7676573" h="4238389">
                <a:moveTo>
                  <a:pt x="6948167" y="1839459"/>
                </a:moveTo>
                <a:lnTo>
                  <a:pt x="6948167" y="1853646"/>
                </a:lnTo>
                <a:lnTo>
                  <a:pt x="6946213" y="1846552"/>
                </a:lnTo>
                <a:close/>
                <a:moveTo>
                  <a:pt x="888708" y="0"/>
                </a:moveTo>
                <a:cubicBezTo>
                  <a:pt x="888708" y="0"/>
                  <a:pt x="888708" y="0"/>
                  <a:pt x="4932171" y="0"/>
                </a:cubicBezTo>
                <a:cubicBezTo>
                  <a:pt x="5185434" y="0"/>
                  <a:pt x="5429962" y="139215"/>
                  <a:pt x="5552228" y="365439"/>
                </a:cubicBezTo>
                <a:cubicBezTo>
                  <a:pt x="5552228" y="365439"/>
                  <a:pt x="5552228" y="365439"/>
                  <a:pt x="7578324" y="3854515"/>
                </a:cubicBezTo>
                <a:cubicBezTo>
                  <a:pt x="7643823" y="3963277"/>
                  <a:pt x="7676573" y="4087266"/>
                  <a:pt x="7676573" y="4211255"/>
                </a:cubicBezTo>
                <a:lnTo>
                  <a:pt x="7672952" y="4238389"/>
                </a:lnTo>
                <a:lnTo>
                  <a:pt x="0" y="4238389"/>
                </a:lnTo>
                <a:lnTo>
                  <a:pt x="0" y="814976"/>
                </a:lnTo>
                <a:lnTo>
                  <a:pt x="76640" y="682425"/>
                </a:lnTo>
                <a:cubicBezTo>
                  <a:pt x="135804" y="580099"/>
                  <a:pt x="196877" y="474473"/>
                  <a:pt x="259919" y="365439"/>
                </a:cubicBezTo>
                <a:cubicBezTo>
                  <a:pt x="390917" y="139215"/>
                  <a:pt x="626713" y="0"/>
                  <a:pt x="888708" y="0"/>
                </a:cubicBezTo>
                <a:close/>
              </a:path>
            </a:pathLst>
          </a:cu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84CE89B3-9808-427D-B3E5-8932F39A9039}"/>
              </a:ext>
            </a:extLst>
          </p:cNvPr>
          <p:cNvSpPr txBox="1">
            <a:spLocks/>
          </p:cNvSpPr>
          <p:nvPr/>
        </p:nvSpPr>
        <p:spPr>
          <a:xfrm>
            <a:off x="4028697" y="522330"/>
            <a:ext cx="3268665" cy="7051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Hero" panose="00000500000000000000" pitchFamily="2" charset="0"/>
              </a:rPr>
              <a:t>Thank You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1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738973-6052-4C52-B486-56E44D97A0A3}"/>
              </a:ext>
            </a:extLst>
          </p:cNvPr>
          <p:cNvSpPr txBox="1"/>
          <p:nvPr/>
        </p:nvSpPr>
        <p:spPr>
          <a:xfrm>
            <a:off x="546351" y="5599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rgbClr val="67C9D0"/>
                </a:solidFill>
                <a:effectLst/>
                <a:uLnTx/>
                <a:uFillTx/>
                <a:latin typeface="Hero" panose="00000500000000000000" pitchFamily="2" charset="0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  <a:latin typeface="Hero"/>
              </a:rPr>
              <a:t>Mauritius</a:t>
            </a:r>
          </a:p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  <a:latin typeface="Hero"/>
              </a:rPr>
              <a:t>A Centre of Excellence for Education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F1805B5-8095-42FA-BE14-1D4304C86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2884340"/>
            <a:ext cx="5455917" cy="3082593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group of people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71DD724E-9EDE-4C39-AF98-53EC580BE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959358"/>
            <a:ext cx="5455917" cy="2932556"/>
          </a:xfrm>
          <a:prstGeom prst="rect">
            <a:avLst/>
          </a:prstGeom>
        </p:spPr>
      </p:pic>
      <p:pic>
        <p:nvPicPr>
          <p:cNvPr id="14" name="Graphic 13" descr="Graduation cap with solid fill">
            <a:extLst>
              <a:ext uri="{FF2B5EF4-FFF2-40B4-BE49-F238E27FC236}">
                <a16:creationId xmlns:a16="http://schemas.microsoft.com/office/drawing/2014/main" id="{6A802D2D-3348-4933-ABF5-CF6A81470E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1567" y="216575"/>
            <a:ext cx="1275184" cy="127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9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2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A person holding a book&#10;&#10;Description automatically generated with low confidence">
            <a:extLst>
              <a:ext uri="{FF2B5EF4-FFF2-40B4-BE49-F238E27FC236}">
                <a16:creationId xmlns:a16="http://schemas.microsoft.com/office/drawing/2014/main" id="{D0820016-76A7-482F-88E8-466B8C1AF7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0" r="2" b="8572"/>
          <a:stretch/>
        </p:blipFill>
        <p:spPr>
          <a:xfrm>
            <a:off x="151138" y="1674812"/>
            <a:ext cx="4680346" cy="2907585"/>
          </a:xfrm>
          <a:prstGeom prst="rect">
            <a:avLst/>
          </a:prstGeom>
        </p:spPr>
      </p:pic>
      <p:pic>
        <p:nvPicPr>
          <p:cNvPr id="49" name="Picture 48" descr="Diagram&#10;&#10;Description automatically generated">
            <a:extLst>
              <a:ext uri="{FF2B5EF4-FFF2-40B4-BE49-F238E27FC236}">
                <a16:creationId xmlns:a16="http://schemas.microsoft.com/office/drawing/2014/main" id="{49E73F0B-ED9D-4DD9-9707-E6B1CAAE78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r="-1" b="-1"/>
          <a:stretch/>
        </p:blipFill>
        <p:spPr>
          <a:xfrm>
            <a:off x="70338" y="4177532"/>
            <a:ext cx="4761146" cy="2564912"/>
          </a:xfrm>
          <a:prstGeom prst="rect">
            <a:avLst/>
          </a:prstGeom>
        </p:spPr>
      </p:pic>
      <p:pic>
        <p:nvPicPr>
          <p:cNvPr id="41" name="Picture 40" descr="Diagram&#10;&#10;Description automatically generated">
            <a:extLst>
              <a:ext uri="{FF2B5EF4-FFF2-40B4-BE49-F238E27FC236}">
                <a16:creationId xmlns:a16="http://schemas.microsoft.com/office/drawing/2014/main" id="{53F8626B-E97A-4DEC-B39E-35A39E96E7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0" r="8" b="4178"/>
          <a:stretch/>
        </p:blipFill>
        <p:spPr>
          <a:xfrm>
            <a:off x="5184948" y="1674812"/>
            <a:ext cx="6796955" cy="506763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AD98302-CC4C-42BA-9EE6-92DFC1B28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43467"/>
            <a:ext cx="12192000" cy="744836"/>
          </a:xfrm>
          <a:solidFill>
            <a:srgbClr val="29ABE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ro" panose="00000500000000000000"/>
              </a:rPr>
              <a:t>The Education Landscape of Mauritius </a:t>
            </a:r>
          </a:p>
        </p:txBody>
      </p:sp>
    </p:spTree>
    <p:extLst>
      <p:ext uri="{BB962C8B-B14F-4D97-AF65-F5344CB8AC3E}">
        <p14:creationId xmlns:p14="http://schemas.microsoft.com/office/powerpoint/2010/main" val="2705042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89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0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91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92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3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4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3537C89D-575E-49F5-88F0-099E8B57B8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r="-1" b="-1"/>
          <a:stretch/>
        </p:blipFill>
        <p:spPr>
          <a:xfrm>
            <a:off x="5473481" y="4250790"/>
            <a:ext cx="6718519" cy="2607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4BCCB2-93BC-41AF-B9F8-FF2B6DAB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013" y="183017"/>
            <a:ext cx="11206204" cy="610804"/>
          </a:xfrm>
          <a:solidFill>
            <a:srgbClr val="29ABE2"/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bg1"/>
                </a:solidFill>
                <a:latin typeface="Hero" panose="00000500000000000000"/>
              </a:rPr>
              <a:t>Tertiary Enrolment by Field of Study</a:t>
            </a:r>
          </a:p>
        </p:txBody>
      </p:sp>
      <p:pic>
        <p:nvPicPr>
          <p:cNvPr id="51" name="Picture 50" descr="A picture containing table, window, person, computer&#10;&#10;Description automatically generated">
            <a:extLst>
              <a:ext uri="{FF2B5EF4-FFF2-40B4-BE49-F238E27FC236}">
                <a16:creationId xmlns:a16="http://schemas.microsoft.com/office/drawing/2014/main" id="{FADFE815-8830-4CF1-A4DD-562F651BA7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" r="29003" b="4"/>
          <a:stretch/>
        </p:blipFill>
        <p:spPr>
          <a:xfrm>
            <a:off x="332640" y="2506104"/>
            <a:ext cx="2780271" cy="2780271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CF1ADAC8-25B3-4B6C-B64F-55F937FEB899}"/>
              </a:ext>
            </a:extLst>
          </p:cNvPr>
          <p:cNvGrpSpPr/>
          <p:nvPr/>
        </p:nvGrpSpPr>
        <p:grpSpPr>
          <a:xfrm>
            <a:off x="4559147" y="2462793"/>
            <a:ext cx="2316455" cy="3405306"/>
            <a:chOff x="422456" y="1849827"/>
            <a:chExt cx="3374239" cy="4649364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D91FC90-162F-4145-B574-308AF04F36A7}"/>
                </a:ext>
              </a:extLst>
            </p:cNvPr>
            <p:cNvGrpSpPr/>
            <p:nvPr/>
          </p:nvGrpSpPr>
          <p:grpSpPr>
            <a:xfrm>
              <a:off x="1074460" y="2222126"/>
              <a:ext cx="2634494" cy="3894164"/>
              <a:chOff x="1286965" y="2369744"/>
              <a:chExt cx="1900679" cy="2962510"/>
            </a:xfrm>
          </p:grpSpPr>
          <p:sp>
            <p:nvSpPr>
              <p:cNvPr id="61" name="Freeform: Shape 80">
                <a:extLst>
                  <a:ext uri="{FF2B5EF4-FFF2-40B4-BE49-F238E27FC236}">
                    <a16:creationId xmlns:a16="http://schemas.microsoft.com/office/drawing/2014/main" id="{7E701B93-979F-42A6-825A-9BF64322946C}"/>
                  </a:ext>
                </a:extLst>
              </p:cNvPr>
              <p:cNvSpPr/>
              <p:nvPr/>
            </p:nvSpPr>
            <p:spPr>
              <a:xfrm>
                <a:off x="2177459" y="2369744"/>
                <a:ext cx="1010185" cy="943450"/>
              </a:xfrm>
              <a:custGeom>
                <a:avLst/>
                <a:gdLst>
                  <a:gd name="connsiteX0" fmla="*/ 1010185 w 1010185"/>
                  <a:gd name="connsiteY0" fmla="*/ 0 h 943450"/>
                  <a:gd name="connsiteX1" fmla="*/ 1010185 w 1010185"/>
                  <a:gd name="connsiteY1" fmla="*/ 720693 h 943450"/>
                  <a:gd name="connsiteX2" fmla="*/ 886166 w 1010185"/>
                  <a:gd name="connsiteY2" fmla="*/ 759190 h 943450"/>
                  <a:gd name="connsiteX3" fmla="*/ 637074 w 1010185"/>
                  <a:gd name="connsiteY3" fmla="*/ 927132 h 943450"/>
                  <a:gd name="connsiteX4" fmla="*/ 623611 w 1010185"/>
                  <a:gd name="connsiteY4" fmla="*/ 943450 h 943450"/>
                  <a:gd name="connsiteX5" fmla="*/ 0 w 1010185"/>
                  <a:gd name="connsiteY5" fmla="*/ 583408 h 943450"/>
                  <a:gd name="connsiteX6" fmla="*/ 38903 w 1010185"/>
                  <a:gd name="connsiteY6" fmla="*/ 531384 h 943450"/>
                  <a:gd name="connsiteX7" fmla="*/ 890247 w 1010185"/>
                  <a:gd name="connsiteY7" fmla="*/ 18304 h 943450"/>
                  <a:gd name="connsiteX8" fmla="*/ 1010185 w 1010185"/>
                  <a:gd name="connsiteY8" fmla="*/ 0 h 94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0185" h="943450">
                    <a:moveTo>
                      <a:pt x="1010185" y="0"/>
                    </a:moveTo>
                    <a:lnTo>
                      <a:pt x="1010185" y="720693"/>
                    </a:lnTo>
                    <a:lnTo>
                      <a:pt x="886166" y="759190"/>
                    </a:lnTo>
                    <a:cubicBezTo>
                      <a:pt x="792411" y="798845"/>
                      <a:pt x="707980" y="856226"/>
                      <a:pt x="637074" y="927132"/>
                    </a:cubicBezTo>
                    <a:lnTo>
                      <a:pt x="623611" y="943450"/>
                    </a:lnTo>
                    <a:lnTo>
                      <a:pt x="0" y="583408"/>
                    </a:lnTo>
                    <a:lnTo>
                      <a:pt x="38903" y="531384"/>
                    </a:lnTo>
                    <a:cubicBezTo>
                      <a:pt x="251929" y="273256"/>
                      <a:pt x="550013" y="87926"/>
                      <a:pt x="890247" y="18304"/>
                    </a:cubicBezTo>
                    <a:lnTo>
                      <a:pt x="1010185" y="0"/>
                    </a:lnTo>
                    <a:close/>
                  </a:path>
                </a:pathLst>
              </a:custGeom>
              <a:solidFill>
                <a:srgbClr val="01548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62" name="Freeform: Shape 83">
                <a:extLst>
                  <a:ext uri="{FF2B5EF4-FFF2-40B4-BE49-F238E27FC236}">
                    <a16:creationId xmlns:a16="http://schemas.microsoft.com/office/drawing/2014/main" id="{38DA79F4-2794-4ECA-86F3-FF3F5178CB6D}"/>
                  </a:ext>
                </a:extLst>
              </p:cNvPr>
              <p:cNvSpPr/>
              <p:nvPr/>
            </p:nvSpPr>
            <p:spPr>
              <a:xfrm>
                <a:off x="1875367" y="3265658"/>
                <a:ext cx="745935" cy="1168972"/>
              </a:xfrm>
              <a:custGeom>
                <a:avLst/>
                <a:gdLst>
                  <a:gd name="connsiteX0" fmla="*/ 119318 w 745935"/>
                  <a:gd name="connsiteY0" fmla="*/ 0 h 1168972"/>
                  <a:gd name="connsiteX1" fmla="*/ 745935 w 745935"/>
                  <a:gd name="connsiteY1" fmla="*/ 361777 h 1168972"/>
                  <a:gd name="connsiteX2" fmla="*/ 725562 w 745935"/>
                  <a:gd name="connsiteY2" fmla="*/ 427409 h 1168972"/>
                  <a:gd name="connsiteX3" fmla="*/ 709641 w 745935"/>
                  <a:gd name="connsiteY3" fmla="*/ 585341 h 1168972"/>
                  <a:gd name="connsiteX4" fmla="*/ 725562 w 745935"/>
                  <a:gd name="connsiteY4" fmla="*/ 743273 h 1168972"/>
                  <a:gd name="connsiteX5" fmla="*/ 745359 w 745935"/>
                  <a:gd name="connsiteY5" fmla="*/ 807051 h 1168972"/>
                  <a:gd name="connsiteX6" fmla="*/ 118494 w 745935"/>
                  <a:gd name="connsiteY6" fmla="*/ 1168972 h 1168972"/>
                  <a:gd name="connsiteX7" fmla="*/ 117350 w 745935"/>
                  <a:gd name="connsiteY7" fmla="*/ 1166597 h 1168972"/>
                  <a:gd name="connsiteX8" fmla="*/ 0 w 745935"/>
                  <a:gd name="connsiteY8" fmla="*/ 585341 h 1168972"/>
                  <a:gd name="connsiteX9" fmla="*/ 117350 w 745935"/>
                  <a:gd name="connsiteY9" fmla="*/ 4085 h 1168972"/>
                  <a:gd name="connsiteX10" fmla="*/ 119318 w 745935"/>
                  <a:gd name="connsiteY10" fmla="*/ 0 h 1168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5935" h="1168972">
                    <a:moveTo>
                      <a:pt x="119318" y="0"/>
                    </a:moveTo>
                    <a:lnTo>
                      <a:pt x="745935" y="361777"/>
                    </a:lnTo>
                    <a:lnTo>
                      <a:pt x="725562" y="427409"/>
                    </a:lnTo>
                    <a:cubicBezTo>
                      <a:pt x="715123" y="478422"/>
                      <a:pt x="709641" y="531242"/>
                      <a:pt x="709641" y="585341"/>
                    </a:cubicBezTo>
                    <a:cubicBezTo>
                      <a:pt x="709641" y="639441"/>
                      <a:pt x="715123" y="692260"/>
                      <a:pt x="725562" y="743273"/>
                    </a:cubicBezTo>
                    <a:lnTo>
                      <a:pt x="745359" y="807051"/>
                    </a:lnTo>
                    <a:lnTo>
                      <a:pt x="118494" y="1168972"/>
                    </a:lnTo>
                    <a:lnTo>
                      <a:pt x="117350" y="1166597"/>
                    </a:lnTo>
                    <a:cubicBezTo>
                      <a:pt x="41785" y="987942"/>
                      <a:pt x="0" y="791521"/>
                      <a:pt x="0" y="585341"/>
                    </a:cubicBezTo>
                    <a:cubicBezTo>
                      <a:pt x="0" y="379161"/>
                      <a:pt x="41785" y="182740"/>
                      <a:pt x="117350" y="4085"/>
                    </a:cubicBezTo>
                    <a:lnTo>
                      <a:pt x="119318" y="0"/>
                    </a:lnTo>
                    <a:close/>
                  </a:path>
                </a:pathLst>
              </a:custGeom>
              <a:solidFill>
                <a:srgbClr val="0F819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63" name="Freeform: Shape 89">
                <a:extLst>
                  <a:ext uri="{FF2B5EF4-FFF2-40B4-BE49-F238E27FC236}">
                    <a16:creationId xmlns:a16="http://schemas.microsoft.com/office/drawing/2014/main" id="{B798577D-6B93-4F88-B96F-5C9359B1101A}"/>
                  </a:ext>
                </a:extLst>
              </p:cNvPr>
              <p:cNvSpPr/>
              <p:nvPr/>
            </p:nvSpPr>
            <p:spPr>
              <a:xfrm>
                <a:off x="2176316" y="4387323"/>
                <a:ext cx="1011327" cy="944931"/>
              </a:xfrm>
              <a:custGeom>
                <a:avLst/>
                <a:gdLst>
                  <a:gd name="connsiteX0" fmla="*/ 623531 w 1011327"/>
                  <a:gd name="connsiteY0" fmla="*/ 0 h 944931"/>
                  <a:gd name="connsiteX1" fmla="*/ 638217 w 1011327"/>
                  <a:gd name="connsiteY1" fmla="*/ 17799 h 944931"/>
                  <a:gd name="connsiteX2" fmla="*/ 887309 w 1011327"/>
                  <a:gd name="connsiteY2" fmla="*/ 185741 h 944931"/>
                  <a:gd name="connsiteX3" fmla="*/ 1011327 w 1011327"/>
                  <a:gd name="connsiteY3" fmla="*/ 224238 h 944931"/>
                  <a:gd name="connsiteX4" fmla="*/ 1011327 w 1011327"/>
                  <a:gd name="connsiteY4" fmla="*/ 944931 h 944931"/>
                  <a:gd name="connsiteX5" fmla="*/ 891390 w 1011327"/>
                  <a:gd name="connsiteY5" fmla="*/ 926627 h 944931"/>
                  <a:gd name="connsiteX6" fmla="*/ 40046 w 1011327"/>
                  <a:gd name="connsiteY6" fmla="*/ 413547 h 944931"/>
                  <a:gd name="connsiteX7" fmla="*/ 0 w 1011327"/>
                  <a:gd name="connsiteY7" fmla="*/ 359996 h 944931"/>
                  <a:gd name="connsiteX8" fmla="*/ 623531 w 1011327"/>
                  <a:gd name="connsiteY8" fmla="*/ 0 h 944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1327" h="944931">
                    <a:moveTo>
                      <a:pt x="623531" y="0"/>
                    </a:moveTo>
                    <a:lnTo>
                      <a:pt x="638217" y="17799"/>
                    </a:lnTo>
                    <a:cubicBezTo>
                      <a:pt x="709123" y="88705"/>
                      <a:pt x="793554" y="146086"/>
                      <a:pt x="887309" y="185741"/>
                    </a:cubicBezTo>
                    <a:lnTo>
                      <a:pt x="1011327" y="224238"/>
                    </a:lnTo>
                    <a:lnTo>
                      <a:pt x="1011327" y="944931"/>
                    </a:lnTo>
                    <a:lnTo>
                      <a:pt x="891390" y="926627"/>
                    </a:lnTo>
                    <a:cubicBezTo>
                      <a:pt x="551156" y="857005"/>
                      <a:pt x="253072" y="671675"/>
                      <a:pt x="40046" y="413547"/>
                    </a:cubicBezTo>
                    <a:lnTo>
                      <a:pt x="0" y="359996"/>
                    </a:lnTo>
                    <a:lnTo>
                      <a:pt x="623531" y="0"/>
                    </a:lnTo>
                    <a:close/>
                  </a:path>
                </a:pathLst>
              </a:custGeom>
              <a:solidFill>
                <a:srgbClr val="80BA2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64" name="Freeform: Shape 70">
                <a:extLst>
                  <a:ext uri="{FF2B5EF4-FFF2-40B4-BE49-F238E27FC236}">
                    <a16:creationId xmlns:a16="http://schemas.microsoft.com/office/drawing/2014/main" id="{37532241-9D17-4829-83D5-3084FC8C6CB4}"/>
                  </a:ext>
                </a:extLst>
              </p:cNvPr>
              <p:cNvSpPr/>
              <p:nvPr/>
            </p:nvSpPr>
            <p:spPr>
              <a:xfrm>
                <a:off x="1286966" y="4079282"/>
                <a:ext cx="1497836" cy="1078844"/>
              </a:xfrm>
              <a:custGeom>
                <a:avLst/>
                <a:gdLst>
                  <a:gd name="connsiteX0" fmla="*/ 1324270 w 1497836"/>
                  <a:gd name="connsiteY0" fmla="*/ 0 h 1078844"/>
                  <a:gd name="connsiteX1" fmla="*/ 1354933 w 1497836"/>
                  <a:gd name="connsiteY1" fmla="*/ 98781 h 1078844"/>
                  <a:gd name="connsiteX2" fmla="*/ 1427654 w 1497836"/>
                  <a:gd name="connsiteY2" fmla="*/ 232759 h 1078844"/>
                  <a:gd name="connsiteX3" fmla="*/ 1497836 w 1497836"/>
                  <a:gd name="connsiteY3" fmla="*/ 317821 h 1078844"/>
                  <a:gd name="connsiteX4" fmla="*/ 179704 w 1497836"/>
                  <a:gd name="connsiteY4" fmla="*/ 1078844 h 1078844"/>
                  <a:gd name="connsiteX5" fmla="*/ 167430 w 1497836"/>
                  <a:gd name="connsiteY5" fmla="*/ 1062431 h 1078844"/>
                  <a:gd name="connsiteX6" fmla="*/ 51797 w 1497836"/>
                  <a:gd name="connsiteY6" fmla="*/ 872093 h 1078844"/>
                  <a:gd name="connsiteX7" fmla="*/ 0 w 1497836"/>
                  <a:gd name="connsiteY7" fmla="*/ 764567 h 1078844"/>
                  <a:gd name="connsiteX8" fmla="*/ 1324270 w 1497836"/>
                  <a:gd name="connsiteY8" fmla="*/ 0 h 1078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7836" h="1078844">
                    <a:moveTo>
                      <a:pt x="1324270" y="0"/>
                    </a:moveTo>
                    <a:lnTo>
                      <a:pt x="1354933" y="98781"/>
                    </a:lnTo>
                    <a:cubicBezTo>
                      <a:pt x="1374889" y="145963"/>
                      <a:pt x="1399306" y="190799"/>
                      <a:pt x="1427654" y="232759"/>
                    </a:cubicBezTo>
                    <a:lnTo>
                      <a:pt x="1497836" y="317821"/>
                    </a:lnTo>
                    <a:lnTo>
                      <a:pt x="179704" y="1078844"/>
                    </a:lnTo>
                    <a:lnTo>
                      <a:pt x="167430" y="1062431"/>
                    </a:lnTo>
                    <a:cubicBezTo>
                      <a:pt x="125944" y="1001023"/>
                      <a:pt x="87335" y="937513"/>
                      <a:pt x="51797" y="872093"/>
                    </a:cubicBezTo>
                    <a:lnTo>
                      <a:pt x="0" y="764567"/>
                    </a:lnTo>
                    <a:lnTo>
                      <a:pt x="1324270" y="0"/>
                    </a:lnTo>
                    <a:close/>
                  </a:path>
                </a:pathLst>
              </a:custGeom>
              <a:solidFill>
                <a:srgbClr val="F0EEEF"/>
              </a:solidFill>
              <a:ln>
                <a:noFill/>
              </a:ln>
              <a:effectLst>
                <a:outerShdw blurRad="190500" sx="120000" sy="12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5" name="Freeform: Shape 75">
                <a:extLst>
                  <a:ext uri="{FF2B5EF4-FFF2-40B4-BE49-F238E27FC236}">
                    <a16:creationId xmlns:a16="http://schemas.microsoft.com/office/drawing/2014/main" id="{BB29E5F1-E138-49AA-9612-8463A6FBD320}"/>
                  </a:ext>
                </a:extLst>
              </p:cNvPr>
              <p:cNvSpPr/>
              <p:nvPr/>
            </p:nvSpPr>
            <p:spPr>
              <a:xfrm>
                <a:off x="1286965" y="2543870"/>
                <a:ext cx="1520250" cy="1084941"/>
              </a:xfrm>
              <a:custGeom>
                <a:avLst/>
                <a:gdLst>
                  <a:gd name="connsiteX0" fmla="*/ 179705 w 1520250"/>
                  <a:gd name="connsiteY0" fmla="*/ 0 h 1084941"/>
                  <a:gd name="connsiteX1" fmla="*/ 1520250 w 1520250"/>
                  <a:gd name="connsiteY1" fmla="*/ 773965 h 1084941"/>
                  <a:gd name="connsiteX2" fmla="*/ 1427657 w 1520250"/>
                  <a:gd name="connsiteY2" fmla="*/ 886188 h 1084941"/>
                  <a:gd name="connsiteX3" fmla="*/ 1354935 w 1520250"/>
                  <a:gd name="connsiteY3" fmla="*/ 1020167 h 1084941"/>
                  <a:gd name="connsiteX4" fmla="*/ 1334828 w 1520250"/>
                  <a:gd name="connsiteY4" fmla="*/ 1084941 h 1084941"/>
                  <a:gd name="connsiteX5" fmla="*/ 0 w 1520250"/>
                  <a:gd name="connsiteY5" fmla="*/ 314278 h 1084941"/>
                  <a:gd name="connsiteX6" fmla="*/ 51800 w 1520250"/>
                  <a:gd name="connsiteY6" fmla="*/ 206749 h 1084941"/>
                  <a:gd name="connsiteX7" fmla="*/ 167433 w 1520250"/>
                  <a:gd name="connsiteY7" fmla="*/ 16412 h 1084941"/>
                  <a:gd name="connsiteX8" fmla="*/ 179705 w 1520250"/>
                  <a:gd name="connsiteY8" fmla="*/ 0 h 1084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0250" h="1084941">
                    <a:moveTo>
                      <a:pt x="179705" y="0"/>
                    </a:moveTo>
                    <a:lnTo>
                      <a:pt x="1520250" y="773965"/>
                    </a:lnTo>
                    <a:lnTo>
                      <a:pt x="1427657" y="886188"/>
                    </a:lnTo>
                    <a:cubicBezTo>
                      <a:pt x="1399308" y="928150"/>
                      <a:pt x="1374891" y="972985"/>
                      <a:pt x="1354935" y="1020167"/>
                    </a:cubicBezTo>
                    <a:lnTo>
                      <a:pt x="1334828" y="1084941"/>
                    </a:lnTo>
                    <a:lnTo>
                      <a:pt x="0" y="314278"/>
                    </a:lnTo>
                    <a:lnTo>
                      <a:pt x="51800" y="206749"/>
                    </a:lnTo>
                    <a:cubicBezTo>
                      <a:pt x="87338" y="141330"/>
                      <a:pt x="125948" y="77819"/>
                      <a:pt x="167433" y="16412"/>
                    </a:cubicBezTo>
                    <a:lnTo>
                      <a:pt x="179705" y="0"/>
                    </a:lnTo>
                    <a:close/>
                  </a:path>
                </a:pathLst>
              </a:custGeom>
              <a:solidFill>
                <a:srgbClr val="F0EEEF"/>
              </a:solidFill>
              <a:ln>
                <a:noFill/>
              </a:ln>
              <a:effectLst>
                <a:outerShdw blurRad="190500" sx="120000" sy="12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6" name="Freeform: Shape 55">
                <a:extLst>
                  <a:ext uri="{FF2B5EF4-FFF2-40B4-BE49-F238E27FC236}">
                    <a16:creationId xmlns:a16="http://schemas.microsoft.com/office/drawing/2014/main" id="{F4664CAE-996C-4D4C-BF49-9E6F713D8D6A}"/>
                  </a:ext>
                </a:extLst>
              </p:cNvPr>
              <p:cNvSpPr/>
              <p:nvPr/>
            </p:nvSpPr>
            <p:spPr>
              <a:xfrm>
                <a:off x="2827310" y="3104244"/>
                <a:ext cx="360334" cy="244463"/>
              </a:xfrm>
              <a:custGeom>
                <a:avLst/>
                <a:gdLst>
                  <a:gd name="connsiteX0" fmla="*/ 360334 w 360334"/>
                  <a:gd name="connsiteY0" fmla="*/ 0 h 244463"/>
                  <a:gd name="connsiteX1" fmla="*/ 360334 w 360334"/>
                  <a:gd name="connsiteY1" fmla="*/ 77818 h 244463"/>
                  <a:gd name="connsiteX2" fmla="*/ 273319 w 360334"/>
                  <a:gd name="connsiteY2" fmla="*/ 104829 h 244463"/>
                  <a:gd name="connsiteX3" fmla="*/ 158837 w 360334"/>
                  <a:gd name="connsiteY3" fmla="*/ 166968 h 244463"/>
                  <a:gd name="connsiteX4" fmla="*/ 64912 w 360334"/>
                  <a:gd name="connsiteY4" fmla="*/ 244463 h 244463"/>
                  <a:gd name="connsiteX5" fmla="*/ 0 w 360334"/>
                  <a:gd name="connsiteY5" fmla="*/ 206986 h 244463"/>
                  <a:gd name="connsiteX6" fmla="*/ 8944 w 360334"/>
                  <a:gd name="connsiteY6" fmla="*/ 196145 h 244463"/>
                  <a:gd name="connsiteX7" fmla="*/ 248272 w 360334"/>
                  <a:gd name="connsiteY7" fmla="*/ 34786 h 24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0334" h="244463">
                    <a:moveTo>
                      <a:pt x="360334" y="0"/>
                    </a:moveTo>
                    <a:lnTo>
                      <a:pt x="360334" y="77818"/>
                    </a:lnTo>
                    <a:lnTo>
                      <a:pt x="273319" y="104829"/>
                    </a:lnTo>
                    <a:cubicBezTo>
                      <a:pt x="233003" y="121881"/>
                      <a:pt x="194692" y="142745"/>
                      <a:pt x="158837" y="166968"/>
                    </a:cubicBezTo>
                    <a:lnTo>
                      <a:pt x="64912" y="244463"/>
                    </a:lnTo>
                    <a:lnTo>
                      <a:pt x="0" y="206986"/>
                    </a:lnTo>
                    <a:lnTo>
                      <a:pt x="8944" y="196145"/>
                    </a:lnTo>
                    <a:cubicBezTo>
                      <a:pt x="77071" y="128018"/>
                      <a:pt x="158192" y="72886"/>
                      <a:pt x="248272" y="34786"/>
                    </a:cubicBezTo>
                    <a:close/>
                  </a:path>
                </a:pathLst>
              </a:custGeom>
              <a:solidFill>
                <a:srgbClr val="0F8193">
                  <a:alpha val="50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67" name="Freeform: Shape 63">
                <a:extLst>
                  <a:ext uri="{FF2B5EF4-FFF2-40B4-BE49-F238E27FC236}">
                    <a16:creationId xmlns:a16="http://schemas.microsoft.com/office/drawing/2014/main" id="{3CE5F099-041A-4F54-B9F7-3C8B41661E33}"/>
                  </a:ext>
                </a:extLst>
              </p:cNvPr>
              <p:cNvSpPr/>
              <p:nvPr/>
            </p:nvSpPr>
            <p:spPr>
              <a:xfrm>
                <a:off x="2615727" y="3625829"/>
                <a:ext cx="98120" cy="413924"/>
              </a:xfrm>
              <a:custGeom>
                <a:avLst/>
                <a:gdLst>
                  <a:gd name="connsiteX0" fmla="*/ 32438 w 98120"/>
                  <a:gd name="connsiteY0" fmla="*/ 0 h 413924"/>
                  <a:gd name="connsiteX1" fmla="*/ 96690 w 98120"/>
                  <a:gd name="connsiteY1" fmla="*/ 37096 h 413924"/>
                  <a:gd name="connsiteX2" fmla="*/ 86967 w 98120"/>
                  <a:gd name="connsiteY2" fmla="*/ 68418 h 413924"/>
                  <a:gd name="connsiteX3" fmla="*/ 73274 w 98120"/>
                  <a:gd name="connsiteY3" fmla="*/ 204245 h 413924"/>
                  <a:gd name="connsiteX4" fmla="*/ 86967 w 98120"/>
                  <a:gd name="connsiteY4" fmla="*/ 340073 h 413924"/>
                  <a:gd name="connsiteX5" fmla="*/ 98120 w 98120"/>
                  <a:gd name="connsiteY5" fmla="*/ 376003 h 413924"/>
                  <a:gd name="connsiteX6" fmla="*/ 32439 w 98120"/>
                  <a:gd name="connsiteY6" fmla="*/ 413924 h 413924"/>
                  <a:gd name="connsiteX7" fmla="*/ 15297 w 98120"/>
                  <a:gd name="connsiteY7" fmla="*/ 358703 h 413924"/>
                  <a:gd name="connsiteX8" fmla="*/ 0 w 98120"/>
                  <a:gd name="connsiteY8" fmla="*/ 206961 h 413924"/>
                  <a:gd name="connsiteX9" fmla="*/ 15297 w 98120"/>
                  <a:gd name="connsiteY9" fmla="*/ 55219 h 413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120" h="413924">
                    <a:moveTo>
                      <a:pt x="32438" y="0"/>
                    </a:moveTo>
                    <a:lnTo>
                      <a:pt x="96690" y="37096"/>
                    </a:lnTo>
                    <a:lnTo>
                      <a:pt x="86967" y="68418"/>
                    </a:lnTo>
                    <a:cubicBezTo>
                      <a:pt x="77989" y="112291"/>
                      <a:pt x="73274" y="157718"/>
                      <a:pt x="73274" y="204245"/>
                    </a:cubicBezTo>
                    <a:cubicBezTo>
                      <a:pt x="73274" y="250773"/>
                      <a:pt x="77989" y="296199"/>
                      <a:pt x="86967" y="340073"/>
                    </a:cubicBezTo>
                    <a:lnTo>
                      <a:pt x="98120" y="376003"/>
                    </a:lnTo>
                    <a:lnTo>
                      <a:pt x="32439" y="413924"/>
                    </a:lnTo>
                    <a:lnTo>
                      <a:pt x="15297" y="358703"/>
                    </a:lnTo>
                    <a:cubicBezTo>
                      <a:pt x="5267" y="309689"/>
                      <a:pt x="0" y="258940"/>
                      <a:pt x="0" y="206961"/>
                    </a:cubicBezTo>
                    <a:cubicBezTo>
                      <a:pt x="0" y="154982"/>
                      <a:pt x="5267" y="104233"/>
                      <a:pt x="15297" y="55219"/>
                    </a:cubicBezTo>
                    <a:close/>
                  </a:path>
                </a:pathLst>
              </a:custGeom>
              <a:solidFill>
                <a:srgbClr val="00A3CC">
                  <a:alpha val="50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68" name="Freeform: Shape 65">
                <a:extLst>
                  <a:ext uri="{FF2B5EF4-FFF2-40B4-BE49-F238E27FC236}">
                    <a16:creationId xmlns:a16="http://schemas.microsoft.com/office/drawing/2014/main" id="{195F3001-688E-4EBD-8BA0-8F1EB2AE3B0D}"/>
                  </a:ext>
                </a:extLst>
              </p:cNvPr>
              <p:cNvSpPr/>
              <p:nvPr/>
            </p:nvSpPr>
            <p:spPr>
              <a:xfrm>
                <a:off x="2827311" y="4314640"/>
                <a:ext cx="360333" cy="246698"/>
              </a:xfrm>
              <a:custGeom>
                <a:avLst/>
                <a:gdLst>
                  <a:gd name="connsiteX0" fmla="*/ 68786 w 360333"/>
                  <a:gd name="connsiteY0" fmla="*/ 0 h 246698"/>
                  <a:gd name="connsiteX1" fmla="*/ 158836 w 360333"/>
                  <a:gd name="connsiteY1" fmla="*/ 74297 h 246698"/>
                  <a:gd name="connsiteX2" fmla="*/ 273318 w 360333"/>
                  <a:gd name="connsiteY2" fmla="*/ 136437 h 246698"/>
                  <a:gd name="connsiteX3" fmla="*/ 360333 w 360333"/>
                  <a:gd name="connsiteY3" fmla="*/ 163447 h 246698"/>
                  <a:gd name="connsiteX4" fmla="*/ 360333 w 360333"/>
                  <a:gd name="connsiteY4" fmla="*/ 246698 h 246698"/>
                  <a:gd name="connsiteX5" fmla="*/ 248272 w 360333"/>
                  <a:gd name="connsiteY5" fmla="*/ 211912 h 246698"/>
                  <a:gd name="connsiteX6" fmla="*/ 8944 w 360333"/>
                  <a:gd name="connsiteY6" fmla="*/ 50553 h 246698"/>
                  <a:gd name="connsiteX7" fmla="*/ 0 w 360333"/>
                  <a:gd name="connsiteY7" fmla="*/ 39713 h 246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0333" h="246698">
                    <a:moveTo>
                      <a:pt x="68786" y="0"/>
                    </a:moveTo>
                    <a:lnTo>
                      <a:pt x="158836" y="74297"/>
                    </a:lnTo>
                    <a:cubicBezTo>
                      <a:pt x="194691" y="98521"/>
                      <a:pt x="233002" y="119384"/>
                      <a:pt x="273318" y="136437"/>
                    </a:cubicBezTo>
                    <a:lnTo>
                      <a:pt x="360333" y="163447"/>
                    </a:lnTo>
                    <a:lnTo>
                      <a:pt x="360333" y="246698"/>
                    </a:lnTo>
                    <a:lnTo>
                      <a:pt x="248272" y="211912"/>
                    </a:lnTo>
                    <a:cubicBezTo>
                      <a:pt x="158192" y="173812"/>
                      <a:pt x="77071" y="118680"/>
                      <a:pt x="8944" y="50553"/>
                    </a:cubicBezTo>
                    <a:lnTo>
                      <a:pt x="0" y="39713"/>
                    </a:lnTo>
                    <a:close/>
                  </a:path>
                </a:pathLst>
              </a:custGeom>
              <a:solidFill>
                <a:srgbClr val="80BA26">
                  <a:alpha val="50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DACE1FF-6B67-4217-93DD-5C08AB028140}"/>
                </a:ext>
              </a:extLst>
            </p:cNvPr>
            <p:cNvSpPr txBox="1"/>
            <p:nvPr/>
          </p:nvSpPr>
          <p:spPr>
            <a:xfrm>
              <a:off x="1559612" y="1849827"/>
              <a:ext cx="1825741" cy="79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</a:rPr>
                <a:t>Science &amp; </a:t>
              </a:r>
            </a:p>
            <a:p>
              <a:pPr algn="r"/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</a:rPr>
                <a:t>Technology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4EAE2CE-4CCF-45D3-B0D2-D333BE4EDFA9}"/>
                </a:ext>
              </a:extLst>
            </p:cNvPr>
            <p:cNvSpPr txBox="1"/>
            <p:nvPr/>
          </p:nvSpPr>
          <p:spPr>
            <a:xfrm>
              <a:off x="1256833" y="5700781"/>
              <a:ext cx="2503716" cy="79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</a:rPr>
                <a:t>Administration &amp; Management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777A962-EBD1-40FC-9705-555BCE8F6FF1}"/>
                </a:ext>
              </a:extLst>
            </p:cNvPr>
            <p:cNvSpPr txBox="1"/>
            <p:nvPr/>
          </p:nvSpPr>
          <p:spPr>
            <a:xfrm>
              <a:off x="422456" y="3928655"/>
              <a:ext cx="1789808" cy="46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</a:rPr>
                <a:t>Accounting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27C6B39-B891-425B-AB68-5E754FBEBEF3}"/>
                </a:ext>
              </a:extLst>
            </p:cNvPr>
            <p:cNvSpPr/>
            <p:nvPr/>
          </p:nvSpPr>
          <p:spPr>
            <a:xfrm>
              <a:off x="2645309" y="2587632"/>
              <a:ext cx="1151386" cy="383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26.2%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22BCA47-76B3-4839-B735-CCE28BFE5DF5}"/>
                </a:ext>
              </a:extLst>
            </p:cNvPr>
            <p:cNvSpPr/>
            <p:nvPr/>
          </p:nvSpPr>
          <p:spPr>
            <a:xfrm>
              <a:off x="1970954" y="3903899"/>
              <a:ext cx="900309" cy="383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22%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2D9A0BB-C248-49E1-B506-FBAE3754B295}"/>
                </a:ext>
              </a:extLst>
            </p:cNvPr>
            <p:cNvSpPr/>
            <p:nvPr/>
          </p:nvSpPr>
          <p:spPr>
            <a:xfrm>
              <a:off x="2645309" y="5315519"/>
              <a:ext cx="1151386" cy="383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17.3%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72D7208-9452-4D8B-8D81-BA7D5FBB812E}"/>
              </a:ext>
            </a:extLst>
          </p:cNvPr>
          <p:cNvGrpSpPr/>
          <p:nvPr/>
        </p:nvGrpSpPr>
        <p:grpSpPr>
          <a:xfrm>
            <a:off x="7186753" y="929143"/>
            <a:ext cx="2200506" cy="3108847"/>
            <a:chOff x="4106616" y="1872815"/>
            <a:chExt cx="3205342" cy="4244600"/>
          </a:xfrm>
        </p:grpSpPr>
        <p:sp>
          <p:nvSpPr>
            <p:cNvPr id="70" name="Freeform: Shape 80">
              <a:extLst>
                <a:ext uri="{FF2B5EF4-FFF2-40B4-BE49-F238E27FC236}">
                  <a16:creationId xmlns:a16="http://schemas.microsoft.com/office/drawing/2014/main" id="{EE5C5E69-E19C-4663-BF3C-83FA7993F05F}"/>
                </a:ext>
              </a:extLst>
            </p:cNvPr>
            <p:cNvSpPr/>
            <p:nvPr/>
          </p:nvSpPr>
          <p:spPr>
            <a:xfrm>
              <a:off x="5911761" y="2223250"/>
              <a:ext cx="1400197" cy="1240147"/>
            </a:xfrm>
            <a:custGeom>
              <a:avLst/>
              <a:gdLst>
                <a:gd name="connsiteX0" fmla="*/ 1010185 w 1010185"/>
                <a:gd name="connsiteY0" fmla="*/ 0 h 943450"/>
                <a:gd name="connsiteX1" fmla="*/ 1010185 w 1010185"/>
                <a:gd name="connsiteY1" fmla="*/ 720693 h 943450"/>
                <a:gd name="connsiteX2" fmla="*/ 886166 w 1010185"/>
                <a:gd name="connsiteY2" fmla="*/ 759190 h 943450"/>
                <a:gd name="connsiteX3" fmla="*/ 637074 w 1010185"/>
                <a:gd name="connsiteY3" fmla="*/ 927132 h 943450"/>
                <a:gd name="connsiteX4" fmla="*/ 623611 w 1010185"/>
                <a:gd name="connsiteY4" fmla="*/ 943450 h 943450"/>
                <a:gd name="connsiteX5" fmla="*/ 0 w 1010185"/>
                <a:gd name="connsiteY5" fmla="*/ 583408 h 943450"/>
                <a:gd name="connsiteX6" fmla="*/ 38903 w 1010185"/>
                <a:gd name="connsiteY6" fmla="*/ 531384 h 943450"/>
                <a:gd name="connsiteX7" fmla="*/ 890247 w 1010185"/>
                <a:gd name="connsiteY7" fmla="*/ 18304 h 943450"/>
                <a:gd name="connsiteX8" fmla="*/ 1010185 w 1010185"/>
                <a:gd name="connsiteY8" fmla="*/ 0 h 9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0185" h="943450">
                  <a:moveTo>
                    <a:pt x="1010185" y="0"/>
                  </a:moveTo>
                  <a:lnTo>
                    <a:pt x="1010185" y="720693"/>
                  </a:lnTo>
                  <a:lnTo>
                    <a:pt x="886166" y="759190"/>
                  </a:lnTo>
                  <a:cubicBezTo>
                    <a:pt x="792411" y="798845"/>
                    <a:pt x="707980" y="856226"/>
                    <a:pt x="637074" y="927132"/>
                  </a:cubicBezTo>
                  <a:lnTo>
                    <a:pt x="623611" y="943450"/>
                  </a:lnTo>
                  <a:lnTo>
                    <a:pt x="0" y="583408"/>
                  </a:lnTo>
                  <a:lnTo>
                    <a:pt x="38903" y="531384"/>
                  </a:lnTo>
                  <a:cubicBezTo>
                    <a:pt x="251929" y="273256"/>
                    <a:pt x="550013" y="87926"/>
                    <a:pt x="890247" y="18304"/>
                  </a:cubicBezTo>
                  <a:lnTo>
                    <a:pt x="1010185" y="0"/>
                  </a:lnTo>
                  <a:close/>
                </a:path>
              </a:pathLst>
            </a:custGeom>
            <a:solidFill>
              <a:srgbClr val="01548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71" name="Freeform: Shape 83">
              <a:extLst>
                <a:ext uri="{FF2B5EF4-FFF2-40B4-BE49-F238E27FC236}">
                  <a16:creationId xmlns:a16="http://schemas.microsoft.com/office/drawing/2014/main" id="{6020FC5F-2391-4A68-9FA9-A8090B07EBB3}"/>
                </a:ext>
              </a:extLst>
            </p:cNvPr>
            <p:cNvSpPr/>
            <p:nvPr/>
          </p:nvSpPr>
          <p:spPr>
            <a:xfrm>
              <a:off x="5493037" y="3400912"/>
              <a:ext cx="1033925" cy="1536591"/>
            </a:xfrm>
            <a:custGeom>
              <a:avLst/>
              <a:gdLst>
                <a:gd name="connsiteX0" fmla="*/ 119318 w 745935"/>
                <a:gd name="connsiteY0" fmla="*/ 0 h 1168972"/>
                <a:gd name="connsiteX1" fmla="*/ 745935 w 745935"/>
                <a:gd name="connsiteY1" fmla="*/ 361777 h 1168972"/>
                <a:gd name="connsiteX2" fmla="*/ 725562 w 745935"/>
                <a:gd name="connsiteY2" fmla="*/ 427409 h 1168972"/>
                <a:gd name="connsiteX3" fmla="*/ 709641 w 745935"/>
                <a:gd name="connsiteY3" fmla="*/ 585341 h 1168972"/>
                <a:gd name="connsiteX4" fmla="*/ 725562 w 745935"/>
                <a:gd name="connsiteY4" fmla="*/ 743273 h 1168972"/>
                <a:gd name="connsiteX5" fmla="*/ 745359 w 745935"/>
                <a:gd name="connsiteY5" fmla="*/ 807051 h 1168972"/>
                <a:gd name="connsiteX6" fmla="*/ 118494 w 745935"/>
                <a:gd name="connsiteY6" fmla="*/ 1168972 h 1168972"/>
                <a:gd name="connsiteX7" fmla="*/ 117350 w 745935"/>
                <a:gd name="connsiteY7" fmla="*/ 1166597 h 1168972"/>
                <a:gd name="connsiteX8" fmla="*/ 0 w 745935"/>
                <a:gd name="connsiteY8" fmla="*/ 585341 h 1168972"/>
                <a:gd name="connsiteX9" fmla="*/ 117350 w 745935"/>
                <a:gd name="connsiteY9" fmla="*/ 4085 h 1168972"/>
                <a:gd name="connsiteX10" fmla="*/ 119318 w 745935"/>
                <a:gd name="connsiteY10" fmla="*/ 0 h 116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5935" h="1168972">
                  <a:moveTo>
                    <a:pt x="119318" y="0"/>
                  </a:moveTo>
                  <a:lnTo>
                    <a:pt x="745935" y="361777"/>
                  </a:lnTo>
                  <a:lnTo>
                    <a:pt x="725562" y="427409"/>
                  </a:lnTo>
                  <a:cubicBezTo>
                    <a:pt x="715123" y="478422"/>
                    <a:pt x="709641" y="531242"/>
                    <a:pt x="709641" y="585341"/>
                  </a:cubicBezTo>
                  <a:cubicBezTo>
                    <a:pt x="709641" y="639441"/>
                    <a:pt x="715123" y="692260"/>
                    <a:pt x="725562" y="743273"/>
                  </a:cubicBezTo>
                  <a:lnTo>
                    <a:pt x="745359" y="807051"/>
                  </a:lnTo>
                  <a:lnTo>
                    <a:pt x="118494" y="1168972"/>
                  </a:lnTo>
                  <a:lnTo>
                    <a:pt x="117350" y="1166597"/>
                  </a:lnTo>
                  <a:cubicBezTo>
                    <a:pt x="41785" y="987942"/>
                    <a:pt x="0" y="791521"/>
                    <a:pt x="0" y="585341"/>
                  </a:cubicBezTo>
                  <a:cubicBezTo>
                    <a:pt x="0" y="379161"/>
                    <a:pt x="41785" y="182740"/>
                    <a:pt x="117350" y="4085"/>
                  </a:cubicBezTo>
                  <a:lnTo>
                    <a:pt x="119318" y="0"/>
                  </a:lnTo>
                  <a:close/>
                </a:path>
              </a:pathLst>
            </a:custGeom>
            <a:solidFill>
              <a:srgbClr val="0F819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72" name="Freeform: Shape 89">
              <a:extLst>
                <a:ext uri="{FF2B5EF4-FFF2-40B4-BE49-F238E27FC236}">
                  <a16:creationId xmlns:a16="http://schemas.microsoft.com/office/drawing/2014/main" id="{CBB78195-1C5F-4AFB-9B6F-B98D34987EEF}"/>
                </a:ext>
              </a:extLst>
            </p:cNvPr>
            <p:cNvSpPr/>
            <p:nvPr/>
          </p:nvSpPr>
          <p:spPr>
            <a:xfrm>
              <a:off x="5910177" y="4875321"/>
              <a:ext cx="1401781" cy="1242094"/>
            </a:xfrm>
            <a:custGeom>
              <a:avLst/>
              <a:gdLst>
                <a:gd name="connsiteX0" fmla="*/ 623531 w 1011327"/>
                <a:gd name="connsiteY0" fmla="*/ 0 h 944931"/>
                <a:gd name="connsiteX1" fmla="*/ 638217 w 1011327"/>
                <a:gd name="connsiteY1" fmla="*/ 17799 h 944931"/>
                <a:gd name="connsiteX2" fmla="*/ 887309 w 1011327"/>
                <a:gd name="connsiteY2" fmla="*/ 185741 h 944931"/>
                <a:gd name="connsiteX3" fmla="*/ 1011327 w 1011327"/>
                <a:gd name="connsiteY3" fmla="*/ 224238 h 944931"/>
                <a:gd name="connsiteX4" fmla="*/ 1011327 w 1011327"/>
                <a:gd name="connsiteY4" fmla="*/ 944931 h 944931"/>
                <a:gd name="connsiteX5" fmla="*/ 891390 w 1011327"/>
                <a:gd name="connsiteY5" fmla="*/ 926627 h 944931"/>
                <a:gd name="connsiteX6" fmla="*/ 40046 w 1011327"/>
                <a:gd name="connsiteY6" fmla="*/ 413547 h 944931"/>
                <a:gd name="connsiteX7" fmla="*/ 0 w 1011327"/>
                <a:gd name="connsiteY7" fmla="*/ 359996 h 944931"/>
                <a:gd name="connsiteX8" fmla="*/ 623531 w 1011327"/>
                <a:gd name="connsiteY8" fmla="*/ 0 h 944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1327" h="944931">
                  <a:moveTo>
                    <a:pt x="623531" y="0"/>
                  </a:moveTo>
                  <a:lnTo>
                    <a:pt x="638217" y="17799"/>
                  </a:lnTo>
                  <a:cubicBezTo>
                    <a:pt x="709123" y="88705"/>
                    <a:pt x="793554" y="146086"/>
                    <a:pt x="887309" y="185741"/>
                  </a:cubicBezTo>
                  <a:lnTo>
                    <a:pt x="1011327" y="224238"/>
                  </a:lnTo>
                  <a:lnTo>
                    <a:pt x="1011327" y="944931"/>
                  </a:lnTo>
                  <a:lnTo>
                    <a:pt x="891390" y="926627"/>
                  </a:lnTo>
                  <a:cubicBezTo>
                    <a:pt x="551156" y="857005"/>
                    <a:pt x="253072" y="671675"/>
                    <a:pt x="40046" y="413547"/>
                  </a:cubicBezTo>
                  <a:lnTo>
                    <a:pt x="0" y="359996"/>
                  </a:lnTo>
                  <a:lnTo>
                    <a:pt x="623531" y="0"/>
                  </a:lnTo>
                  <a:close/>
                </a:path>
              </a:pathLst>
            </a:custGeom>
            <a:solidFill>
              <a:srgbClr val="80BA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73" name="Freeform: Shape 70">
              <a:extLst>
                <a:ext uri="{FF2B5EF4-FFF2-40B4-BE49-F238E27FC236}">
                  <a16:creationId xmlns:a16="http://schemas.microsoft.com/office/drawing/2014/main" id="{2BC5CFA1-282B-4B63-A651-85AE36E2BC4A}"/>
                </a:ext>
              </a:extLst>
            </p:cNvPr>
            <p:cNvSpPr/>
            <p:nvPr/>
          </p:nvSpPr>
          <p:spPr>
            <a:xfrm>
              <a:off x="4677467" y="4470407"/>
              <a:ext cx="2076121" cy="1418120"/>
            </a:xfrm>
            <a:custGeom>
              <a:avLst/>
              <a:gdLst>
                <a:gd name="connsiteX0" fmla="*/ 1324270 w 1497836"/>
                <a:gd name="connsiteY0" fmla="*/ 0 h 1078844"/>
                <a:gd name="connsiteX1" fmla="*/ 1354933 w 1497836"/>
                <a:gd name="connsiteY1" fmla="*/ 98781 h 1078844"/>
                <a:gd name="connsiteX2" fmla="*/ 1427654 w 1497836"/>
                <a:gd name="connsiteY2" fmla="*/ 232759 h 1078844"/>
                <a:gd name="connsiteX3" fmla="*/ 1497836 w 1497836"/>
                <a:gd name="connsiteY3" fmla="*/ 317821 h 1078844"/>
                <a:gd name="connsiteX4" fmla="*/ 179704 w 1497836"/>
                <a:gd name="connsiteY4" fmla="*/ 1078844 h 1078844"/>
                <a:gd name="connsiteX5" fmla="*/ 167430 w 1497836"/>
                <a:gd name="connsiteY5" fmla="*/ 1062431 h 1078844"/>
                <a:gd name="connsiteX6" fmla="*/ 51797 w 1497836"/>
                <a:gd name="connsiteY6" fmla="*/ 872093 h 1078844"/>
                <a:gd name="connsiteX7" fmla="*/ 0 w 1497836"/>
                <a:gd name="connsiteY7" fmla="*/ 764567 h 1078844"/>
                <a:gd name="connsiteX8" fmla="*/ 1324270 w 1497836"/>
                <a:gd name="connsiteY8" fmla="*/ 0 h 107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7836" h="1078844">
                  <a:moveTo>
                    <a:pt x="1324270" y="0"/>
                  </a:moveTo>
                  <a:lnTo>
                    <a:pt x="1354933" y="98781"/>
                  </a:lnTo>
                  <a:cubicBezTo>
                    <a:pt x="1374889" y="145963"/>
                    <a:pt x="1399306" y="190799"/>
                    <a:pt x="1427654" y="232759"/>
                  </a:cubicBezTo>
                  <a:lnTo>
                    <a:pt x="1497836" y="317821"/>
                  </a:lnTo>
                  <a:lnTo>
                    <a:pt x="179704" y="1078844"/>
                  </a:lnTo>
                  <a:lnTo>
                    <a:pt x="167430" y="1062431"/>
                  </a:lnTo>
                  <a:cubicBezTo>
                    <a:pt x="125944" y="1001023"/>
                    <a:pt x="87335" y="937513"/>
                    <a:pt x="51797" y="872093"/>
                  </a:cubicBezTo>
                  <a:lnTo>
                    <a:pt x="0" y="764567"/>
                  </a:lnTo>
                  <a:lnTo>
                    <a:pt x="1324270" y="0"/>
                  </a:lnTo>
                  <a:close/>
                </a:path>
              </a:pathLst>
            </a:custGeom>
            <a:solidFill>
              <a:srgbClr val="F0EEEF"/>
            </a:solidFill>
            <a:ln>
              <a:noFill/>
            </a:ln>
            <a:effectLst>
              <a:outerShdw blurRad="190500" sx="120000" sy="12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4" name="Freeform: Shape 75">
              <a:extLst>
                <a:ext uri="{FF2B5EF4-FFF2-40B4-BE49-F238E27FC236}">
                  <a16:creationId xmlns:a16="http://schemas.microsoft.com/office/drawing/2014/main" id="{E74393D5-5FA9-401E-85D3-9ED6D947A966}"/>
                </a:ext>
              </a:extLst>
            </p:cNvPr>
            <p:cNvSpPr/>
            <p:nvPr/>
          </p:nvSpPr>
          <p:spPr>
            <a:xfrm>
              <a:off x="4677464" y="2452135"/>
              <a:ext cx="2107189" cy="1426136"/>
            </a:xfrm>
            <a:custGeom>
              <a:avLst/>
              <a:gdLst>
                <a:gd name="connsiteX0" fmla="*/ 179705 w 1520250"/>
                <a:gd name="connsiteY0" fmla="*/ 0 h 1084941"/>
                <a:gd name="connsiteX1" fmla="*/ 1520250 w 1520250"/>
                <a:gd name="connsiteY1" fmla="*/ 773965 h 1084941"/>
                <a:gd name="connsiteX2" fmla="*/ 1427657 w 1520250"/>
                <a:gd name="connsiteY2" fmla="*/ 886188 h 1084941"/>
                <a:gd name="connsiteX3" fmla="*/ 1354935 w 1520250"/>
                <a:gd name="connsiteY3" fmla="*/ 1020167 h 1084941"/>
                <a:gd name="connsiteX4" fmla="*/ 1334828 w 1520250"/>
                <a:gd name="connsiteY4" fmla="*/ 1084941 h 1084941"/>
                <a:gd name="connsiteX5" fmla="*/ 0 w 1520250"/>
                <a:gd name="connsiteY5" fmla="*/ 314278 h 1084941"/>
                <a:gd name="connsiteX6" fmla="*/ 51800 w 1520250"/>
                <a:gd name="connsiteY6" fmla="*/ 206749 h 1084941"/>
                <a:gd name="connsiteX7" fmla="*/ 167433 w 1520250"/>
                <a:gd name="connsiteY7" fmla="*/ 16412 h 1084941"/>
                <a:gd name="connsiteX8" fmla="*/ 179705 w 1520250"/>
                <a:gd name="connsiteY8" fmla="*/ 0 h 1084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0250" h="1084941">
                  <a:moveTo>
                    <a:pt x="179705" y="0"/>
                  </a:moveTo>
                  <a:lnTo>
                    <a:pt x="1520250" y="773965"/>
                  </a:lnTo>
                  <a:lnTo>
                    <a:pt x="1427657" y="886188"/>
                  </a:lnTo>
                  <a:cubicBezTo>
                    <a:pt x="1399308" y="928150"/>
                    <a:pt x="1374891" y="972985"/>
                    <a:pt x="1354935" y="1020167"/>
                  </a:cubicBezTo>
                  <a:lnTo>
                    <a:pt x="1334828" y="1084941"/>
                  </a:lnTo>
                  <a:lnTo>
                    <a:pt x="0" y="314278"/>
                  </a:lnTo>
                  <a:lnTo>
                    <a:pt x="51800" y="206749"/>
                  </a:lnTo>
                  <a:cubicBezTo>
                    <a:pt x="87338" y="141330"/>
                    <a:pt x="125948" y="77819"/>
                    <a:pt x="167433" y="16412"/>
                  </a:cubicBezTo>
                  <a:lnTo>
                    <a:pt x="179705" y="0"/>
                  </a:lnTo>
                  <a:close/>
                </a:path>
              </a:pathLst>
            </a:custGeom>
            <a:solidFill>
              <a:srgbClr val="F0EEEF"/>
            </a:solidFill>
            <a:ln>
              <a:noFill/>
            </a:ln>
            <a:effectLst>
              <a:outerShdw blurRad="190500" sx="120000" sy="12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5" name="Freeform: Shape 55">
              <a:extLst>
                <a:ext uri="{FF2B5EF4-FFF2-40B4-BE49-F238E27FC236}">
                  <a16:creationId xmlns:a16="http://schemas.microsoft.com/office/drawing/2014/main" id="{06EDA4D3-0FF1-4EEC-84D8-01A331D5AA28}"/>
                </a:ext>
              </a:extLst>
            </p:cNvPr>
            <p:cNvSpPr/>
            <p:nvPr/>
          </p:nvSpPr>
          <p:spPr>
            <a:xfrm>
              <a:off x="6812506" y="3188736"/>
              <a:ext cx="499452" cy="321342"/>
            </a:xfrm>
            <a:custGeom>
              <a:avLst/>
              <a:gdLst>
                <a:gd name="connsiteX0" fmla="*/ 360334 w 360334"/>
                <a:gd name="connsiteY0" fmla="*/ 0 h 244463"/>
                <a:gd name="connsiteX1" fmla="*/ 360334 w 360334"/>
                <a:gd name="connsiteY1" fmla="*/ 77818 h 244463"/>
                <a:gd name="connsiteX2" fmla="*/ 273319 w 360334"/>
                <a:gd name="connsiteY2" fmla="*/ 104829 h 244463"/>
                <a:gd name="connsiteX3" fmla="*/ 158837 w 360334"/>
                <a:gd name="connsiteY3" fmla="*/ 166968 h 244463"/>
                <a:gd name="connsiteX4" fmla="*/ 64912 w 360334"/>
                <a:gd name="connsiteY4" fmla="*/ 244463 h 244463"/>
                <a:gd name="connsiteX5" fmla="*/ 0 w 360334"/>
                <a:gd name="connsiteY5" fmla="*/ 206986 h 244463"/>
                <a:gd name="connsiteX6" fmla="*/ 8944 w 360334"/>
                <a:gd name="connsiteY6" fmla="*/ 196145 h 244463"/>
                <a:gd name="connsiteX7" fmla="*/ 248272 w 360334"/>
                <a:gd name="connsiteY7" fmla="*/ 34786 h 244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0334" h="244463">
                  <a:moveTo>
                    <a:pt x="360334" y="0"/>
                  </a:moveTo>
                  <a:lnTo>
                    <a:pt x="360334" y="77818"/>
                  </a:lnTo>
                  <a:lnTo>
                    <a:pt x="273319" y="104829"/>
                  </a:lnTo>
                  <a:cubicBezTo>
                    <a:pt x="233003" y="121881"/>
                    <a:pt x="194692" y="142745"/>
                    <a:pt x="158837" y="166968"/>
                  </a:cubicBezTo>
                  <a:lnTo>
                    <a:pt x="64912" y="244463"/>
                  </a:lnTo>
                  <a:lnTo>
                    <a:pt x="0" y="206986"/>
                  </a:lnTo>
                  <a:lnTo>
                    <a:pt x="8944" y="196145"/>
                  </a:lnTo>
                  <a:cubicBezTo>
                    <a:pt x="77071" y="128018"/>
                    <a:pt x="158192" y="72886"/>
                    <a:pt x="248272" y="34786"/>
                  </a:cubicBezTo>
                  <a:close/>
                </a:path>
              </a:pathLst>
            </a:custGeom>
            <a:solidFill>
              <a:srgbClr val="0F8193">
                <a:alpha val="5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76" name="Freeform: Shape 63">
              <a:extLst>
                <a:ext uri="{FF2B5EF4-FFF2-40B4-BE49-F238E27FC236}">
                  <a16:creationId xmlns:a16="http://schemas.microsoft.com/office/drawing/2014/main" id="{CF0293C7-017A-4361-90EC-363D33D980C0}"/>
                </a:ext>
              </a:extLst>
            </p:cNvPr>
            <p:cNvSpPr/>
            <p:nvPr/>
          </p:nvSpPr>
          <p:spPr>
            <a:xfrm>
              <a:off x="6519235" y="3874351"/>
              <a:ext cx="136002" cy="544095"/>
            </a:xfrm>
            <a:custGeom>
              <a:avLst/>
              <a:gdLst>
                <a:gd name="connsiteX0" fmla="*/ 32438 w 98120"/>
                <a:gd name="connsiteY0" fmla="*/ 0 h 413924"/>
                <a:gd name="connsiteX1" fmla="*/ 96690 w 98120"/>
                <a:gd name="connsiteY1" fmla="*/ 37096 h 413924"/>
                <a:gd name="connsiteX2" fmla="*/ 86967 w 98120"/>
                <a:gd name="connsiteY2" fmla="*/ 68418 h 413924"/>
                <a:gd name="connsiteX3" fmla="*/ 73274 w 98120"/>
                <a:gd name="connsiteY3" fmla="*/ 204245 h 413924"/>
                <a:gd name="connsiteX4" fmla="*/ 86967 w 98120"/>
                <a:gd name="connsiteY4" fmla="*/ 340073 h 413924"/>
                <a:gd name="connsiteX5" fmla="*/ 98120 w 98120"/>
                <a:gd name="connsiteY5" fmla="*/ 376003 h 413924"/>
                <a:gd name="connsiteX6" fmla="*/ 32439 w 98120"/>
                <a:gd name="connsiteY6" fmla="*/ 413924 h 413924"/>
                <a:gd name="connsiteX7" fmla="*/ 15297 w 98120"/>
                <a:gd name="connsiteY7" fmla="*/ 358703 h 413924"/>
                <a:gd name="connsiteX8" fmla="*/ 0 w 98120"/>
                <a:gd name="connsiteY8" fmla="*/ 206961 h 413924"/>
                <a:gd name="connsiteX9" fmla="*/ 15297 w 98120"/>
                <a:gd name="connsiteY9" fmla="*/ 55219 h 413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120" h="413924">
                  <a:moveTo>
                    <a:pt x="32438" y="0"/>
                  </a:moveTo>
                  <a:lnTo>
                    <a:pt x="96690" y="37096"/>
                  </a:lnTo>
                  <a:lnTo>
                    <a:pt x="86967" y="68418"/>
                  </a:lnTo>
                  <a:cubicBezTo>
                    <a:pt x="77989" y="112291"/>
                    <a:pt x="73274" y="157718"/>
                    <a:pt x="73274" y="204245"/>
                  </a:cubicBezTo>
                  <a:cubicBezTo>
                    <a:pt x="73274" y="250773"/>
                    <a:pt x="77989" y="296199"/>
                    <a:pt x="86967" y="340073"/>
                  </a:cubicBezTo>
                  <a:lnTo>
                    <a:pt x="98120" y="376003"/>
                  </a:lnTo>
                  <a:lnTo>
                    <a:pt x="32439" y="413924"/>
                  </a:lnTo>
                  <a:lnTo>
                    <a:pt x="15297" y="358703"/>
                  </a:lnTo>
                  <a:cubicBezTo>
                    <a:pt x="5267" y="309689"/>
                    <a:pt x="0" y="258940"/>
                    <a:pt x="0" y="206961"/>
                  </a:cubicBezTo>
                  <a:cubicBezTo>
                    <a:pt x="0" y="154982"/>
                    <a:pt x="5267" y="104233"/>
                    <a:pt x="15297" y="55219"/>
                  </a:cubicBezTo>
                  <a:close/>
                </a:path>
              </a:pathLst>
            </a:custGeom>
            <a:solidFill>
              <a:srgbClr val="00A3CC">
                <a:alpha val="5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77" name="Freeform: Shape 65">
              <a:extLst>
                <a:ext uri="{FF2B5EF4-FFF2-40B4-BE49-F238E27FC236}">
                  <a16:creationId xmlns:a16="http://schemas.microsoft.com/office/drawing/2014/main" id="{F9B8B79F-6EAB-4F8E-8D3E-971111D66DF6}"/>
                </a:ext>
              </a:extLst>
            </p:cNvPr>
            <p:cNvSpPr/>
            <p:nvPr/>
          </p:nvSpPr>
          <p:spPr>
            <a:xfrm>
              <a:off x="6812508" y="4779780"/>
              <a:ext cx="499450" cy="324280"/>
            </a:xfrm>
            <a:custGeom>
              <a:avLst/>
              <a:gdLst>
                <a:gd name="connsiteX0" fmla="*/ 68786 w 360333"/>
                <a:gd name="connsiteY0" fmla="*/ 0 h 246698"/>
                <a:gd name="connsiteX1" fmla="*/ 158836 w 360333"/>
                <a:gd name="connsiteY1" fmla="*/ 74297 h 246698"/>
                <a:gd name="connsiteX2" fmla="*/ 273318 w 360333"/>
                <a:gd name="connsiteY2" fmla="*/ 136437 h 246698"/>
                <a:gd name="connsiteX3" fmla="*/ 360333 w 360333"/>
                <a:gd name="connsiteY3" fmla="*/ 163447 h 246698"/>
                <a:gd name="connsiteX4" fmla="*/ 360333 w 360333"/>
                <a:gd name="connsiteY4" fmla="*/ 246698 h 246698"/>
                <a:gd name="connsiteX5" fmla="*/ 248272 w 360333"/>
                <a:gd name="connsiteY5" fmla="*/ 211912 h 246698"/>
                <a:gd name="connsiteX6" fmla="*/ 8944 w 360333"/>
                <a:gd name="connsiteY6" fmla="*/ 50553 h 246698"/>
                <a:gd name="connsiteX7" fmla="*/ 0 w 360333"/>
                <a:gd name="connsiteY7" fmla="*/ 39713 h 24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0333" h="246698">
                  <a:moveTo>
                    <a:pt x="68786" y="0"/>
                  </a:moveTo>
                  <a:lnTo>
                    <a:pt x="158836" y="74297"/>
                  </a:lnTo>
                  <a:cubicBezTo>
                    <a:pt x="194691" y="98521"/>
                    <a:pt x="233002" y="119384"/>
                    <a:pt x="273318" y="136437"/>
                  </a:cubicBezTo>
                  <a:lnTo>
                    <a:pt x="360333" y="163447"/>
                  </a:lnTo>
                  <a:lnTo>
                    <a:pt x="360333" y="246698"/>
                  </a:lnTo>
                  <a:lnTo>
                    <a:pt x="248272" y="211912"/>
                  </a:lnTo>
                  <a:cubicBezTo>
                    <a:pt x="158192" y="173812"/>
                    <a:pt x="77071" y="118680"/>
                    <a:pt x="8944" y="50553"/>
                  </a:cubicBezTo>
                  <a:lnTo>
                    <a:pt x="0" y="39713"/>
                  </a:lnTo>
                  <a:close/>
                </a:path>
              </a:pathLst>
            </a:custGeom>
            <a:solidFill>
              <a:srgbClr val="80BA26">
                <a:alpha val="5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FC107D2-B509-4D27-8703-59EB4AE6C10E}"/>
                </a:ext>
              </a:extLst>
            </p:cNvPr>
            <p:cNvSpPr txBox="1"/>
            <p:nvPr/>
          </p:nvSpPr>
          <p:spPr>
            <a:xfrm>
              <a:off x="5358823" y="1872815"/>
              <a:ext cx="1800947" cy="662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</a:rPr>
                <a:t>Information</a:t>
              </a:r>
            </a:p>
            <a:p>
              <a:pPr algn="r"/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</a:rPr>
                <a:t>&amp; Technology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75CEAB5-511B-468D-BA5C-A1E88C8DB2E5}"/>
                </a:ext>
              </a:extLst>
            </p:cNvPr>
            <p:cNvSpPr txBox="1"/>
            <p:nvPr/>
          </p:nvSpPr>
          <p:spPr>
            <a:xfrm>
              <a:off x="5539057" y="5600321"/>
              <a:ext cx="1604407" cy="383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</a:rPr>
                <a:t>Engineering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7C4929B-99CD-43F3-A615-C1FA4C08EE9C}"/>
                </a:ext>
              </a:extLst>
            </p:cNvPr>
            <p:cNvSpPr txBox="1"/>
            <p:nvPr/>
          </p:nvSpPr>
          <p:spPr>
            <a:xfrm>
              <a:off x="4106616" y="3899169"/>
              <a:ext cx="1386422" cy="383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</a:rPr>
                <a:t>Education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18AF9F1-0417-4152-9FF4-A3E733804E29}"/>
                </a:ext>
              </a:extLst>
            </p:cNvPr>
            <p:cNvSpPr/>
            <p:nvPr/>
          </p:nvSpPr>
          <p:spPr>
            <a:xfrm>
              <a:off x="6355189" y="2587614"/>
              <a:ext cx="804582" cy="383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7.3%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9D14D1D-BCA0-457E-B1F8-FBCE1F74BE3C}"/>
                </a:ext>
              </a:extLst>
            </p:cNvPr>
            <p:cNvSpPr/>
            <p:nvPr/>
          </p:nvSpPr>
          <p:spPr>
            <a:xfrm>
              <a:off x="5559797" y="3903900"/>
              <a:ext cx="804582" cy="383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6.9%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D065B26-D455-438B-AF3D-15D5C6DA0236}"/>
                </a:ext>
              </a:extLst>
            </p:cNvPr>
            <p:cNvSpPr/>
            <p:nvPr/>
          </p:nvSpPr>
          <p:spPr>
            <a:xfrm>
              <a:off x="6369115" y="5264410"/>
              <a:ext cx="804582" cy="383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6.2%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C1AF0CD-28C3-4C57-BA97-48B786EFC3F5}"/>
              </a:ext>
            </a:extLst>
          </p:cNvPr>
          <p:cNvGrpSpPr/>
          <p:nvPr/>
        </p:nvGrpSpPr>
        <p:grpSpPr>
          <a:xfrm>
            <a:off x="9809604" y="2475676"/>
            <a:ext cx="1808611" cy="3251087"/>
            <a:chOff x="8281997" y="1817448"/>
            <a:chExt cx="2634494" cy="4438803"/>
          </a:xfrm>
        </p:grpSpPr>
        <p:sp>
          <p:nvSpPr>
            <p:cNvPr id="85" name="Freeform: Shape 80">
              <a:extLst>
                <a:ext uri="{FF2B5EF4-FFF2-40B4-BE49-F238E27FC236}">
                  <a16:creationId xmlns:a16="http://schemas.microsoft.com/office/drawing/2014/main" id="{FA5B9E23-DFAF-46D3-95EE-B49DCD8B372A}"/>
                </a:ext>
              </a:extLst>
            </p:cNvPr>
            <p:cNvSpPr/>
            <p:nvPr/>
          </p:nvSpPr>
          <p:spPr>
            <a:xfrm>
              <a:off x="9516294" y="2223250"/>
              <a:ext cx="1400197" cy="1240147"/>
            </a:xfrm>
            <a:custGeom>
              <a:avLst/>
              <a:gdLst>
                <a:gd name="connsiteX0" fmla="*/ 1010185 w 1010185"/>
                <a:gd name="connsiteY0" fmla="*/ 0 h 943450"/>
                <a:gd name="connsiteX1" fmla="*/ 1010185 w 1010185"/>
                <a:gd name="connsiteY1" fmla="*/ 720693 h 943450"/>
                <a:gd name="connsiteX2" fmla="*/ 886166 w 1010185"/>
                <a:gd name="connsiteY2" fmla="*/ 759190 h 943450"/>
                <a:gd name="connsiteX3" fmla="*/ 637074 w 1010185"/>
                <a:gd name="connsiteY3" fmla="*/ 927132 h 943450"/>
                <a:gd name="connsiteX4" fmla="*/ 623611 w 1010185"/>
                <a:gd name="connsiteY4" fmla="*/ 943450 h 943450"/>
                <a:gd name="connsiteX5" fmla="*/ 0 w 1010185"/>
                <a:gd name="connsiteY5" fmla="*/ 583408 h 943450"/>
                <a:gd name="connsiteX6" fmla="*/ 38903 w 1010185"/>
                <a:gd name="connsiteY6" fmla="*/ 531384 h 943450"/>
                <a:gd name="connsiteX7" fmla="*/ 890247 w 1010185"/>
                <a:gd name="connsiteY7" fmla="*/ 18304 h 943450"/>
                <a:gd name="connsiteX8" fmla="*/ 1010185 w 1010185"/>
                <a:gd name="connsiteY8" fmla="*/ 0 h 9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0185" h="943450">
                  <a:moveTo>
                    <a:pt x="1010185" y="0"/>
                  </a:moveTo>
                  <a:lnTo>
                    <a:pt x="1010185" y="720693"/>
                  </a:lnTo>
                  <a:lnTo>
                    <a:pt x="886166" y="759190"/>
                  </a:lnTo>
                  <a:cubicBezTo>
                    <a:pt x="792411" y="798845"/>
                    <a:pt x="707980" y="856226"/>
                    <a:pt x="637074" y="927132"/>
                  </a:cubicBezTo>
                  <a:lnTo>
                    <a:pt x="623611" y="943450"/>
                  </a:lnTo>
                  <a:lnTo>
                    <a:pt x="0" y="583408"/>
                  </a:lnTo>
                  <a:lnTo>
                    <a:pt x="38903" y="531384"/>
                  </a:lnTo>
                  <a:cubicBezTo>
                    <a:pt x="251929" y="273256"/>
                    <a:pt x="550013" y="87926"/>
                    <a:pt x="890247" y="18304"/>
                  </a:cubicBezTo>
                  <a:lnTo>
                    <a:pt x="1010185" y="0"/>
                  </a:lnTo>
                  <a:close/>
                </a:path>
              </a:pathLst>
            </a:custGeom>
            <a:solidFill>
              <a:srgbClr val="01548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86" name="Freeform: Shape 83">
              <a:extLst>
                <a:ext uri="{FF2B5EF4-FFF2-40B4-BE49-F238E27FC236}">
                  <a16:creationId xmlns:a16="http://schemas.microsoft.com/office/drawing/2014/main" id="{4ED102F8-0B52-4987-85A8-3BBBA53F32CB}"/>
                </a:ext>
              </a:extLst>
            </p:cNvPr>
            <p:cNvSpPr/>
            <p:nvPr/>
          </p:nvSpPr>
          <p:spPr>
            <a:xfrm>
              <a:off x="9097570" y="3400912"/>
              <a:ext cx="1033925" cy="1536591"/>
            </a:xfrm>
            <a:custGeom>
              <a:avLst/>
              <a:gdLst>
                <a:gd name="connsiteX0" fmla="*/ 119318 w 745935"/>
                <a:gd name="connsiteY0" fmla="*/ 0 h 1168972"/>
                <a:gd name="connsiteX1" fmla="*/ 745935 w 745935"/>
                <a:gd name="connsiteY1" fmla="*/ 361777 h 1168972"/>
                <a:gd name="connsiteX2" fmla="*/ 725562 w 745935"/>
                <a:gd name="connsiteY2" fmla="*/ 427409 h 1168972"/>
                <a:gd name="connsiteX3" fmla="*/ 709641 w 745935"/>
                <a:gd name="connsiteY3" fmla="*/ 585341 h 1168972"/>
                <a:gd name="connsiteX4" fmla="*/ 725562 w 745935"/>
                <a:gd name="connsiteY4" fmla="*/ 743273 h 1168972"/>
                <a:gd name="connsiteX5" fmla="*/ 745359 w 745935"/>
                <a:gd name="connsiteY5" fmla="*/ 807051 h 1168972"/>
                <a:gd name="connsiteX6" fmla="*/ 118494 w 745935"/>
                <a:gd name="connsiteY6" fmla="*/ 1168972 h 1168972"/>
                <a:gd name="connsiteX7" fmla="*/ 117350 w 745935"/>
                <a:gd name="connsiteY7" fmla="*/ 1166597 h 1168972"/>
                <a:gd name="connsiteX8" fmla="*/ 0 w 745935"/>
                <a:gd name="connsiteY8" fmla="*/ 585341 h 1168972"/>
                <a:gd name="connsiteX9" fmla="*/ 117350 w 745935"/>
                <a:gd name="connsiteY9" fmla="*/ 4085 h 1168972"/>
                <a:gd name="connsiteX10" fmla="*/ 119318 w 745935"/>
                <a:gd name="connsiteY10" fmla="*/ 0 h 116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5935" h="1168972">
                  <a:moveTo>
                    <a:pt x="119318" y="0"/>
                  </a:moveTo>
                  <a:lnTo>
                    <a:pt x="745935" y="361777"/>
                  </a:lnTo>
                  <a:lnTo>
                    <a:pt x="725562" y="427409"/>
                  </a:lnTo>
                  <a:cubicBezTo>
                    <a:pt x="715123" y="478422"/>
                    <a:pt x="709641" y="531242"/>
                    <a:pt x="709641" y="585341"/>
                  </a:cubicBezTo>
                  <a:cubicBezTo>
                    <a:pt x="709641" y="639441"/>
                    <a:pt x="715123" y="692260"/>
                    <a:pt x="725562" y="743273"/>
                  </a:cubicBezTo>
                  <a:lnTo>
                    <a:pt x="745359" y="807051"/>
                  </a:lnTo>
                  <a:lnTo>
                    <a:pt x="118494" y="1168972"/>
                  </a:lnTo>
                  <a:lnTo>
                    <a:pt x="117350" y="1166597"/>
                  </a:lnTo>
                  <a:cubicBezTo>
                    <a:pt x="41785" y="987942"/>
                    <a:pt x="0" y="791521"/>
                    <a:pt x="0" y="585341"/>
                  </a:cubicBezTo>
                  <a:cubicBezTo>
                    <a:pt x="0" y="379161"/>
                    <a:pt x="41785" y="182740"/>
                    <a:pt x="117350" y="4085"/>
                  </a:cubicBezTo>
                  <a:lnTo>
                    <a:pt x="119318" y="0"/>
                  </a:lnTo>
                  <a:close/>
                </a:path>
              </a:pathLst>
            </a:custGeom>
            <a:solidFill>
              <a:srgbClr val="0F819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87" name="Freeform: Shape 89">
              <a:extLst>
                <a:ext uri="{FF2B5EF4-FFF2-40B4-BE49-F238E27FC236}">
                  <a16:creationId xmlns:a16="http://schemas.microsoft.com/office/drawing/2014/main" id="{8207E0E4-5E59-43C2-944E-C105C468054A}"/>
                </a:ext>
              </a:extLst>
            </p:cNvPr>
            <p:cNvSpPr/>
            <p:nvPr/>
          </p:nvSpPr>
          <p:spPr>
            <a:xfrm>
              <a:off x="9514710" y="4875321"/>
              <a:ext cx="1401781" cy="1242094"/>
            </a:xfrm>
            <a:custGeom>
              <a:avLst/>
              <a:gdLst>
                <a:gd name="connsiteX0" fmla="*/ 623531 w 1011327"/>
                <a:gd name="connsiteY0" fmla="*/ 0 h 944931"/>
                <a:gd name="connsiteX1" fmla="*/ 638217 w 1011327"/>
                <a:gd name="connsiteY1" fmla="*/ 17799 h 944931"/>
                <a:gd name="connsiteX2" fmla="*/ 887309 w 1011327"/>
                <a:gd name="connsiteY2" fmla="*/ 185741 h 944931"/>
                <a:gd name="connsiteX3" fmla="*/ 1011327 w 1011327"/>
                <a:gd name="connsiteY3" fmla="*/ 224238 h 944931"/>
                <a:gd name="connsiteX4" fmla="*/ 1011327 w 1011327"/>
                <a:gd name="connsiteY4" fmla="*/ 944931 h 944931"/>
                <a:gd name="connsiteX5" fmla="*/ 891390 w 1011327"/>
                <a:gd name="connsiteY5" fmla="*/ 926627 h 944931"/>
                <a:gd name="connsiteX6" fmla="*/ 40046 w 1011327"/>
                <a:gd name="connsiteY6" fmla="*/ 413547 h 944931"/>
                <a:gd name="connsiteX7" fmla="*/ 0 w 1011327"/>
                <a:gd name="connsiteY7" fmla="*/ 359996 h 944931"/>
                <a:gd name="connsiteX8" fmla="*/ 623531 w 1011327"/>
                <a:gd name="connsiteY8" fmla="*/ 0 h 944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1327" h="944931">
                  <a:moveTo>
                    <a:pt x="623531" y="0"/>
                  </a:moveTo>
                  <a:lnTo>
                    <a:pt x="638217" y="17799"/>
                  </a:lnTo>
                  <a:cubicBezTo>
                    <a:pt x="709123" y="88705"/>
                    <a:pt x="793554" y="146086"/>
                    <a:pt x="887309" y="185741"/>
                  </a:cubicBezTo>
                  <a:lnTo>
                    <a:pt x="1011327" y="224238"/>
                  </a:lnTo>
                  <a:lnTo>
                    <a:pt x="1011327" y="944931"/>
                  </a:lnTo>
                  <a:lnTo>
                    <a:pt x="891390" y="926627"/>
                  </a:lnTo>
                  <a:cubicBezTo>
                    <a:pt x="551156" y="857005"/>
                    <a:pt x="253072" y="671675"/>
                    <a:pt x="40046" y="413547"/>
                  </a:cubicBezTo>
                  <a:lnTo>
                    <a:pt x="0" y="359996"/>
                  </a:lnTo>
                  <a:lnTo>
                    <a:pt x="623531" y="0"/>
                  </a:lnTo>
                  <a:close/>
                </a:path>
              </a:pathLst>
            </a:custGeom>
            <a:solidFill>
              <a:srgbClr val="80BA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88" name="Freeform: Shape 70">
              <a:extLst>
                <a:ext uri="{FF2B5EF4-FFF2-40B4-BE49-F238E27FC236}">
                  <a16:creationId xmlns:a16="http://schemas.microsoft.com/office/drawing/2014/main" id="{A504ED5F-5AD4-407C-A28E-B43F92B7BDE2}"/>
                </a:ext>
              </a:extLst>
            </p:cNvPr>
            <p:cNvSpPr/>
            <p:nvPr/>
          </p:nvSpPr>
          <p:spPr>
            <a:xfrm>
              <a:off x="8281998" y="4470407"/>
              <a:ext cx="2076121" cy="1418120"/>
            </a:xfrm>
            <a:custGeom>
              <a:avLst/>
              <a:gdLst>
                <a:gd name="connsiteX0" fmla="*/ 1324270 w 1497836"/>
                <a:gd name="connsiteY0" fmla="*/ 0 h 1078844"/>
                <a:gd name="connsiteX1" fmla="*/ 1354933 w 1497836"/>
                <a:gd name="connsiteY1" fmla="*/ 98781 h 1078844"/>
                <a:gd name="connsiteX2" fmla="*/ 1427654 w 1497836"/>
                <a:gd name="connsiteY2" fmla="*/ 232759 h 1078844"/>
                <a:gd name="connsiteX3" fmla="*/ 1497836 w 1497836"/>
                <a:gd name="connsiteY3" fmla="*/ 317821 h 1078844"/>
                <a:gd name="connsiteX4" fmla="*/ 179704 w 1497836"/>
                <a:gd name="connsiteY4" fmla="*/ 1078844 h 1078844"/>
                <a:gd name="connsiteX5" fmla="*/ 167430 w 1497836"/>
                <a:gd name="connsiteY5" fmla="*/ 1062431 h 1078844"/>
                <a:gd name="connsiteX6" fmla="*/ 51797 w 1497836"/>
                <a:gd name="connsiteY6" fmla="*/ 872093 h 1078844"/>
                <a:gd name="connsiteX7" fmla="*/ 0 w 1497836"/>
                <a:gd name="connsiteY7" fmla="*/ 764567 h 1078844"/>
                <a:gd name="connsiteX8" fmla="*/ 1324270 w 1497836"/>
                <a:gd name="connsiteY8" fmla="*/ 0 h 107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7836" h="1078844">
                  <a:moveTo>
                    <a:pt x="1324270" y="0"/>
                  </a:moveTo>
                  <a:lnTo>
                    <a:pt x="1354933" y="98781"/>
                  </a:lnTo>
                  <a:cubicBezTo>
                    <a:pt x="1374889" y="145963"/>
                    <a:pt x="1399306" y="190799"/>
                    <a:pt x="1427654" y="232759"/>
                  </a:cubicBezTo>
                  <a:lnTo>
                    <a:pt x="1497836" y="317821"/>
                  </a:lnTo>
                  <a:lnTo>
                    <a:pt x="179704" y="1078844"/>
                  </a:lnTo>
                  <a:lnTo>
                    <a:pt x="167430" y="1062431"/>
                  </a:lnTo>
                  <a:cubicBezTo>
                    <a:pt x="125944" y="1001023"/>
                    <a:pt x="87335" y="937513"/>
                    <a:pt x="51797" y="872093"/>
                  </a:cubicBezTo>
                  <a:lnTo>
                    <a:pt x="0" y="764567"/>
                  </a:lnTo>
                  <a:lnTo>
                    <a:pt x="1324270" y="0"/>
                  </a:lnTo>
                  <a:close/>
                </a:path>
              </a:pathLst>
            </a:custGeom>
            <a:solidFill>
              <a:srgbClr val="F0EEEF"/>
            </a:solidFill>
            <a:ln>
              <a:noFill/>
            </a:ln>
            <a:effectLst>
              <a:outerShdw blurRad="190500" sx="120000" sy="12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9" name="Freeform: Shape 75">
              <a:extLst>
                <a:ext uri="{FF2B5EF4-FFF2-40B4-BE49-F238E27FC236}">
                  <a16:creationId xmlns:a16="http://schemas.microsoft.com/office/drawing/2014/main" id="{5EB9AA98-12CC-4497-83BD-0462AC4977BE}"/>
                </a:ext>
              </a:extLst>
            </p:cNvPr>
            <p:cNvSpPr/>
            <p:nvPr/>
          </p:nvSpPr>
          <p:spPr>
            <a:xfrm>
              <a:off x="8281997" y="2452135"/>
              <a:ext cx="2107189" cy="1426136"/>
            </a:xfrm>
            <a:custGeom>
              <a:avLst/>
              <a:gdLst>
                <a:gd name="connsiteX0" fmla="*/ 179705 w 1520250"/>
                <a:gd name="connsiteY0" fmla="*/ 0 h 1084941"/>
                <a:gd name="connsiteX1" fmla="*/ 1520250 w 1520250"/>
                <a:gd name="connsiteY1" fmla="*/ 773965 h 1084941"/>
                <a:gd name="connsiteX2" fmla="*/ 1427657 w 1520250"/>
                <a:gd name="connsiteY2" fmla="*/ 886188 h 1084941"/>
                <a:gd name="connsiteX3" fmla="*/ 1354935 w 1520250"/>
                <a:gd name="connsiteY3" fmla="*/ 1020167 h 1084941"/>
                <a:gd name="connsiteX4" fmla="*/ 1334828 w 1520250"/>
                <a:gd name="connsiteY4" fmla="*/ 1084941 h 1084941"/>
                <a:gd name="connsiteX5" fmla="*/ 0 w 1520250"/>
                <a:gd name="connsiteY5" fmla="*/ 314278 h 1084941"/>
                <a:gd name="connsiteX6" fmla="*/ 51800 w 1520250"/>
                <a:gd name="connsiteY6" fmla="*/ 206749 h 1084941"/>
                <a:gd name="connsiteX7" fmla="*/ 167433 w 1520250"/>
                <a:gd name="connsiteY7" fmla="*/ 16412 h 1084941"/>
                <a:gd name="connsiteX8" fmla="*/ 179705 w 1520250"/>
                <a:gd name="connsiteY8" fmla="*/ 0 h 1084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0250" h="1084941">
                  <a:moveTo>
                    <a:pt x="179705" y="0"/>
                  </a:moveTo>
                  <a:lnTo>
                    <a:pt x="1520250" y="773965"/>
                  </a:lnTo>
                  <a:lnTo>
                    <a:pt x="1427657" y="886188"/>
                  </a:lnTo>
                  <a:cubicBezTo>
                    <a:pt x="1399308" y="928150"/>
                    <a:pt x="1374891" y="972985"/>
                    <a:pt x="1354935" y="1020167"/>
                  </a:cubicBezTo>
                  <a:lnTo>
                    <a:pt x="1334828" y="1084941"/>
                  </a:lnTo>
                  <a:lnTo>
                    <a:pt x="0" y="314278"/>
                  </a:lnTo>
                  <a:lnTo>
                    <a:pt x="51800" y="206749"/>
                  </a:lnTo>
                  <a:cubicBezTo>
                    <a:pt x="87338" y="141330"/>
                    <a:pt x="125948" y="77819"/>
                    <a:pt x="167433" y="16412"/>
                  </a:cubicBezTo>
                  <a:lnTo>
                    <a:pt x="179705" y="0"/>
                  </a:lnTo>
                  <a:close/>
                </a:path>
              </a:pathLst>
            </a:custGeom>
            <a:solidFill>
              <a:srgbClr val="F0EEEF"/>
            </a:solidFill>
            <a:ln>
              <a:noFill/>
            </a:ln>
            <a:effectLst>
              <a:outerShdw blurRad="190500" sx="120000" sy="12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0" name="Freeform: Shape 55">
              <a:extLst>
                <a:ext uri="{FF2B5EF4-FFF2-40B4-BE49-F238E27FC236}">
                  <a16:creationId xmlns:a16="http://schemas.microsoft.com/office/drawing/2014/main" id="{B11F3BE3-6614-4E8C-85ED-2FCA00659453}"/>
                </a:ext>
              </a:extLst>
            </p:cNvPr>
            <p:cNvSpPr/>
            <p:nvPr/>
          </p:nvSpPr>
          <p:spPr>
            <a:xfrm>
              <a:off x="10417039" y="3188736"/>
              <a:ext cx="499452" cy="321342"/>
            </a:xfrm>
            <a:custGeom>
              <a:avLst/>
              <a:gdLst>
                <a:gd name="connsiteX0" fmla="*/ 360334 w 360334"/>
                <a:gd name="connsiteY0" fmla="*/ 0 h 244463"/>
                <a:gd name="connsiteX1" fmla="*/ 360334 w 360334"/>
                <a:gd name="connsiteY1" fmla="*/ 77818 h 244463"/>
                <a:gd name="connsiteX2" fmla="*/ 273319 w 360334"/>
                <a:gd name="connsiteY2" fmla="*/ 104829 h 244463"/>
                <a:gd name="connsiteX3" fmla="*/ 158837 w 360334"/>
                <a:gd name="connsiteY3" fmla="*/ 166968 h 244463"/>
                <a:gd name="connsiteX4" fmla="*/ 64912 w 360334"/>
                <a:gd name="connsiteY4" fmla="*/ 244463 h 244463"/>
                <a:gd name="connsiteX5" fmla="*/ 0 w 360334"/>
                <a:gd name="connsiteY5" fmla="*/ 206986 h 244463"/>
                <a:gd name="connsiteX6" fmla="*/ 8944 w 360334"/>
                <a:gd name="connsiteY6" fmla="*/ 196145 h 244463"/>
                <a:gd name="connsiteX7" fmla="*/ 248272 w 360334"/>
                <a:gd name="connsiteY7" fmla="*/ 34786 h 244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0334" h="244463">
                  <a:moveTo>
                    <a:pt x="360334" y="0"/>
                  </a:moveTo>
                  <a:lnTo>
                    <a:pt x="360334" y="77818"/>
                  </a:lnTo>
                  <a:lnTo>
                    <a:pt x="273319" y="104829"/>
                  </a:lnTo>
                  <a:cubicBezTo>
                    <a:pt x="233003" y="121881"/>
                    <a:pt x="194692" y="142745"/>
                    <a:pt x="158837" y="166968"/>
                  </a:cubicBezTo>
                  <a:lnTo>
                    <a:pt x="64912" y="244463"/>
                  </a:lnTo>
                  <a:lnTo>
                    <a:pt x="0" y="206986"/>
                  </a:lnTo>
                  <a:lnTo>
                    <a:pt x="8944" y="196145"/>
                  </a:lnTo>
                  <a:cubicBezTo>
                    <a:pt x="77071" y="128018"/>
                    <a:pt x="158192" y="72886"/>
                    <a:pt x="248272" y="34786"/>
                  </a:cubicBezTo>
                  <a:close/>
                </a:path>
              </a:pathLst>
            </a:custGeom>
            <a:solidFill>
              <a:srgbClr val="0F8193">
                <a:alpha val="5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91" name="Freeform: Shape 63">
              <a:extLst>
                <a:ext uri="{FF2B5EF4-FFF2-40B4-BE49-F238E27FC236}">
                  <a16:creationId xmlns:a16="http://schemas.microsoft.com/office/drawing/2014/main" id="{9E50AAC9-9D0E-4D76-BE6A-989940AC4C27}"/>
                </a:ext>
              </a:extLst>
            </p:cNvPr>
            <p:cNvSpPr/>
            <p:nvPr/>
          </p:nvSpPr>
          <p:spPr>
            <a:xfrm>
              <a:off x="10123768" y="3874351"/>
              <a:ext cx="136002" cy="544095"/>
            </a:xfrm>
            <a:custGeom>
              <a:avLst/>
              <a:gdLst>
                <a:gd name="connsiteX0" fmla="*/ 32438 w 98120"/>
                <a:gd name="connsiteY0" fmla="*/ 0 h 413924"/>
                <a:gd name="connsiteX1" fmla="*/ 96690 w 98120"/>
                <a:gd name="connsiteY1" fmla="*/ 37096 h 413924"/>
                <a:gd name="connsiteX2" fmla="*/ 86967 w 98120"/>
                <a:gd name="connsiteY2" fmla="*/ 68418 h 413924"/>
                <a:gd name="connsiteX3" fmla="*/ 73274 w 98120"/>
                <a:gd name="connsiteY3" fmla="*/ 204245 h 413924"/>
                <a:gd name="connsiteX4" fmla="*/ 86967 w 98120"/>
                <a:gd name="connsiteY4" fmla="*/ 340073 h 413924"/>
                <a:gd name="connsiteX5" fmla="*/ 98120 w 98120"/>
                <a:gd name="connsiteY5" fmla="*/ 376003 h 413924"/>
                <a:gd name="connsiteX6" fmla="*/ 32439 w 98120"/>
                <a:gd name="connsiteY6" fmla="*/ 413924 h 413924"/>
                <a:gd name="connsiteX7" fmla="*/ 15297 w 98120"/>
                <a:gd name="connsiteY7" fmla="*/ 358703 h 413924"/>
                <a:gd name="connsiteX8" fmla="*/ 0 w 98120"/>
                <a:gd name="connsiteY8" fmla="*/ 206961 h 413924"/>
                <a:gd name="connsiteX9" fmla="*/ 15297 w 98120"/>
                <a:gd name="connsiteY9" fmla="*/ 55219 h 413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120" h="413924">
                  <a:moveTo>
                    <a:pt x="32438" y="0"/>
                  </a:moveTo>
                  <a:lnTo>
                    <a:pt x="96690" y="37096"/>
                  </a:lnTo>
                  <a:lnTo>
                    <a:pt x="86967" y="68418"/>
                  </a:lnTo>
                  <a:cubicBezTo>
                    <a:pt x="77989" y="112291"/>
                    <a:pt x="73274" y="157718"/>
                    <a:pt x="73274" y="204245"/>
                  </a:cubicBezTo>
                  <a:cubicBezTo>
                    <a:pt x="73274" y="250773"/>
                    <a:pt x="77989" y="296199"/>
                    <a:pt x="86967" y="340073"/>
                  </a:cubicBezTo>
                  <a:lnTo>
                    <a:pt x="98120" y="376003"/>
                  </a:lnTo>
                  <a:lnTo>
                    <a:pt x="32439" y="413924"/>
                  </a:lnTo>
                  <a:lnTo>
                    <a:pt x="15297" y="358703"/>
                  </a:lnTo>
                  <a:cubicBezTo>
                    <a:pt x="5267" y="309689"/>
                    <a:pt x="0" y="258940"/>
                    <a:pt x="0" y="206961"/>
                  </a:cubicBezTo>
                  <a:cubicBezTo>
                    <a:pt x="0" y="154982"/>
                    <a:pt x="5267" y="104233"/>
                    <a:pt x="15297" y="55219"/>
                  </a:cubicBezTo>
                  <a:close/>
                </a:path>
              </a:pathLst>
            </a:custGeom>
            <a:solidFill>
              <a:srgbClr val="00A3CC">
                <a:alpha val="5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92" name="Freeform: Shape 65">
              <a:extLst>
                <a:ext uri="{FF2B5EF4-FFF2-40B4-BE49-F238E27FC236}">
                  <a16:creationId xmlns:a16="http://schemas.microsoft.com/office/drawing/2014/main" id="{E65DF702-2A69-44FA-8ABD-9892AFAE5DE6}"/>
                </a:ext>
              </a:extLst>
            </p:cNvPr>
            <p:cNvSpPr/>
            <p:nvPr/>
          </p:nvSpPr>
          <p:spPr>
            <a:xfrm>
              <a:off x="10417041" y="4779780"/>
              <a:ext cx="499450" cy="324280"/>
            </a:xfrm>
            <a:custGeom>
              <a:avLst/>
              <a:gdLst>
                <a:gd name="connsiteX0" fmla="*/ 68786 w 360333"/>
                <a:gd name="connsiteY0" fmla="*/ 0 h 246698"/>
                <a:gd name="connsiteX1" fmla="*/ 158836 w 360333"/>
                <a:gd name="connsiteY1" fmla="*/ 74297 h 246698"/>
                <a:gd name="connsiteX2" fmla="*/ 273318 w 360333"/>
                <a:gd name="connsiteY2" fmla="*/ 136437 h 246698"/>
                <a:gd name="connsiteX3" fmla="*/ 360333 w 360333"/>
                <a:gd name="connsiteY3" fmla="*/ 163447 h 246698"/>
                <a:gd name="connsiteX4" fmla="*/ 360333 w 360333"/>
                <a:gd name="connsiteY4" fmla="*/ 246698 h 246698"/>
                <a:gd name="connsiteX5" fmla="*/ 248272 w 360333"/>
                <a:gd name="connsiteY5" fmla="*/ 211912 h 246698"/>
                <a:gd name="connsiteX6" fmla="*/ 8944 w 360333"/>
                <a:gd name="connsiteY6" fmla="*/ 50553 h 246698"/>
                <a:gd name="connsiteX7" fmla="*/ 0 w 360333"/>
                <a:gd name="connsiteY7" fmla="*/ 39713 h 24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0333" h="246698">
                  <a:moveTo>
                    <a:pt x="68786" y="0"/>
                  </a:moveTo>
                  <a:lnTo>
                    <a:pt x="158836" y="74297"/>
                  </a:lnTo>
                  <a:cubicBezTo>
                    <a:pt x="194691" y="98521"/>
                    <a:pt x="233002" y="119384"/>
                    <a:pt x="273318" y="136437"/>
                  </a:cubicBezTo>
                  <a:lnTo>
                    <a:pt x="360333" y="163447"/>
                  </a:lnTo>
                  <a:lnTo>
                    <a:pt x="360333" y="246698"/>
                  </a:lnTo>
                  <a:lnTo>
                    <a:pt x="248272" y="211912"/>
                  </a:lnTo>
                  <a:cubicBezTo>
                    <a:pt x="158192" y="173812"/>
                    <a:pt x="77071" y="118680"/>
                    <a:pt x="8944" y="50553"/>
                  </a:cubicBezTo>
                  <a:lnTo>
                    <a:pt x="0" y="39713"/>
                  </a:lnTo>
                  <a:close/>
                </a:path>
              </a:pathLst>
            </a:custGeom>
            <a:solidFill>
              <a:srgbClr val="80BA26">
                <a:alpha val="5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D6E3FCD-F936-47C4-97FA-60B75C665E26}"/>
                </a:ext>
              </a:extLst>
            </p:cNvPr>
            <p:cNvSpPr txBox="1"/>
            <p:nvPr/>
          </p:nvSpPr>
          <p:spPr>
            <a:xfrm>
              <a:off x="9520657" y="1817448"/>
              <a:ext cx="1316902" cy="383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</a:rPr>
                <a:t>Medicine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1FA8A0D-AC77-4963-AC92-13F737C5B061}"/>
                </a:ext>
              </a:extLst>
            </p:cNvPr>
            <p:cNvSpPr txBox="1"/>
            <p:nvPr/>
          </p:nvSpPr>
          <p:spPr>
            <a:xfrm>
              <a:off x="9835378" y="5872504"/>
              <a:ext cx="1026025" cy="383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</a:rPr>
                <a:t>Others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D61AEC8-9E08-455D-B95E-B4DF0AD1097F}"/>
                </a:ext>
              </a:extLst>
            </p:cNvPr>
            <p:cNvSpPr txBox="1"/>
            <p:nvPr/>
          </p:nvSpPr>
          <p:spPr>
            <a:xfrm>
              <a:off x="8478017" y="3928656"/>
              <a:ext cx="705144" cy="383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</a:rPr>
                <a:t>Law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9E1DFB5-8A4C-4714-B5B5-CE64EFEA69EB}"/>
                </a:ext>
              </a:extLst>
            </p:cNvPr>
            <p:cNvSpPr/>
            <p:nvPr/>
          </p:nvSpPr>
          <p:spPr>
            <a:xfrm>
              <a:off x="9945660" y="2587613"/>
              <a:ext cx="804582" cy="383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5.1%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1FF4198-7570-40EB-B29B-D40E0EC399A4}"/>
                </a:ext>
              </a:extLst>
            </p:cNvPr>
            <p:cNvSpPr/>
            <p:nvPr/>
          </p:nvSpPr>
          <p:spPr>
            <a:xfrm>
              <a:off x="9171141" y="3903899"/>
              <a:ext cx="804582" cy="383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3.6%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651E396-0C94-40D4-B297-03C382ECF81C}"/>
                </a:ext>
              </a:extLst>
            </p:cNvPr>
            <p:cNvSpPr/>
            <p:nvPr/>
          </p:nvSpPr>
          <p:spPr>
            <a:xfrm>
              <a:off x="10029708" y="5264409"/>
              <a:ext cx="804582" cy="383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5.4%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2630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17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0834FB2-F050-462D-8E76-B1ED7094DD36}"/>
              </a:ext>
            </a:extLst>
          </p:cNvPr>
          <p:cNvSpPr txBox="1">
            <a:spLocks/>
          </p:cNvSpPr>
          <p:nvPr/>
        </p:nvSpPr>
        <p:spPr>
          <a:xfrm>
            <a:off x="1116498" y="655128"/>
            <a:ext cx="4613919" cy="1499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br>
              <a:rPr lang="en-US" sz="3300" b="1" i="1" dirty="0"/>
            </a:br>
            <a:endParaRPr lang="en-US" sz="3300" dirty="0"/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Diagram&#10;&#10;Description automatically generated with low confidence">
            <a:extLst>
              <a:ext uri="{FF2B5EF4-FFF2-40B4-BE49-F238E27FC236}">
                <a16:creationId xmlns:a16="http://schemas.microsoft.com/office/drawing/2014/main" id="{AB2D8DDF-608E-4D98-B9D4-EA6682EE7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3" r="-2" b="-2"/>
          <a:stretch/>
        </p:blipFill>
        <p:spPr>
          <a:xfrm>
            <a:off x="6466825" y="4293651"/>
            <a:ext cx="5695022" cy="2564350"/>
          </a:xfrm>
          <a:prstGeom prst="rect">
            <a:avLst/>
          </a:prstGeom>
        </p:spPr>
      </p:pic>
      <p:sp>
        <p:nvSpPr>
          <p:cNvPr id="48" name="Title 1">
            <a:extLst>
              <a:ext uri="{FF2B5EF4-FFF2-40B4-BE49-F238E27FC236}">
                <a16:creationId xmlns:a16="http://schemas.microsoft.com/office/drawing/2014/main" id="{07A581A3-5095-4BCC-AF26-91C65E1F42E4}"/>
              </a:ext>
            </a:extLst>
          </p:cNvPr>
          <p:cNvSpPr txBox="1">
            <a:spLocks/>
          </p:cNvSpPr>
          <p:nvPr/>
        </p:nvSpPr>
        <p:spPr>
          <a:xfrm>
            <a:off x="4175085" y="196729"/>
            <a:ext cx="4210229" cy="59197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67C9D0"/>
                </a:solidFill>
                <a:latin typeface="Hero" panose="00000500000000000000"/>
              </a:rPr>
              <a:t>International Presence 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77DC4CC-922A-494F-AB6E-6B429A4CA79E}"/>
              </a:ext>
            </a:extLst>
          </p:cNvPr>
          <p:cNvSpPr/>
          <p:nvPr/>
        </p:nvSpPr>
        <p:spPr>
          <a:xfrm>
            <a:off x="6537974" y="1394131"/>
            <a:ext cx="5532708" cy="4836296"/>
          </a:xfrm>
          <a:prstGeom prst="rect">
            <a:avLst/>
          </a:prstGeom>
          <a:noFill/>
          <a:ln w="38100">
            <a:solidFill>
              <a:srgbClr val="67C9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U"/>
          </a:p>
        </p:txBody>
      </p:sp>
      <p:pic>
        <p:nvPicPr>
          <p:cNvPr id="58" name="Picture 10" descr="Image result for escp europe mauritius">
            <a:extLst>
              <a:ext uri="{FF2B5EF4-FFF2-40B4-BE49-F238E27FC236}">
                <a16:creationId xmlns:a16="http://schemas.microsoft.com/office/drawing/2014/main" id="{FE8A3679-F68B-43CD-B50B-37F7139F4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327" y="1901001"/>
            <a:ext cx="930694" cy="53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Image result for centrale nantes">
            <a:extLst>
              <a:ext uri="{FF2B5EF4-FFF2-40B4-BE49-F238E27FC236}">
                <a16:creationId xmlns:a16="http://schemas.microsoft.com/office/drawing/2014/main" id="{F83EC033-2028-4F6C-A5C7-F9282E7B3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021" y="4767169"/>
            <a:ext cx="794557" cy="78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4" descr="Image result for glasgow caledonian university">
            <a:extLst>
              <a:ext uri="{FF2B5EF4-FFF2-40B4-BE49-F238E27FC236}">
                <a16:creationId xmlns:a16="http://schemas.microsoft.com/office/drawing/2014/main" id="{53DFF2FA-1CAB-4B35-8E93-BAE020ABC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187" y="5049194"/>
            <a:ext cx="1298800" cy="147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2" descr="Image result for imperial college of london mauritius logo">
            <a:extLst>
              <a:ext uri="{FF2B5EF4-FFF2-40B4-BE49-F238E27FC236}">
                <a16:creationId xmlns:a16="http://schemas.microsoft.com/office/drawing/2014/main" id="{7960044F-EB10-4479-95CB-8E97A9EBB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487" y="5450411"/>
            <a:ext cx="1294296" cy="66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Related image">
            <a:extLst>
              <a:ext uri="{FF2B5EF4-FFF2-40B4-BE49-F238E27FC236}">
                <a16:creationId xmlns:a16="http://schemas.microsoft.com/office/drawing/2014/main" id="{E61B80CE-78F1-4A2C-B415-17E3C01BB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17" y="2501571"/>
            <a:ext cx="1527880" cy="94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Related image">
            <a:extLst>
              <a:ext uri="{FF2B5EF4-FFF2-40B4-BE49-F238E27FC236}">
                <a16:creationId xmlns:a16="http://schemas.microsoft.com/office/drawing/2014/main" id="{88AF9BF7-5264-4898-A6B2-37A47F469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392" y="5489453"/>
            <a:ext cx="1001360" cy="59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Image result for IOWA Wesleyan University logo">
            <a:extLst>
              <a:ext uri="{FF2B5EF4-FFF2-40B4-BE49-F238E27FC236}">
                <a16:creationId xmlns:a16="http://schemas.microsoft.com/office/drawing/2014/main" id="{BC5688C0-FADF-4AB8-918A-6113CDDCE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336" y="1949644"/>
            <a:ext cx="1641761" cy="43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8" descr="Related image">
            <a:extLst>
              <a:ext uri="{FF2B5EF4-FFF2-40B4-BE49-F238E27FC236}">
                <a16:creationId xmlns:a16="http://schemas.microsoft.com/office/drawing/2014/main" id="{51307617-37B3-45B2-BA0F-1B5801AC7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939" y="2745711"/>
            <a:ext cx="1381300" cy="46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Related image">
            <a:extLst>
              <a:ext uri="{FF2B5EF4-FFF2-40B4-BE49-F238E27FC236}">
                <a16:creationId xmlns:a16="http://schemas.microsoft.com/office/drawing/2014/main" id="{C20FC7F4-ED59-4362-8AD0-02D3BFD5B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880" y="2753272"/>
            <a:ext cx="893081" cy="44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0" descr="Image result for universite pantheon assas paris 2">
            <a:extLst>
              <a:ext uri="{FF2B5EF4-FFF2-40B4-BE49-F238E27FC236}">
                <a16:creationId xmlns:a16="http://schemas.microsoft.com/office/drawing/2014/main" id="{E3B21D12-1B19-4CF8-973B-5D7BE7E41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487" y="2574692"/>
            <a:ext cx="1234415" cy="80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6" descr="Image result for university of arizona mauritius">
            <a:extLst>
              <a:ext uri="{FF2B5EF4-FFF2-40B4-BE49-F238E27FC236}">
                <a16:creationId xmlns:a16="http://schemas.microsoft.com/office/drawing/2014/main" id="{D4BFBD9C-C3A2-4167-BF68-597EE1CCA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230" y="3822118"/>
            <a:ext cx="590172" cy="59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Related image">
            <a:extLst>
              <a:ext uri="{FF2B5EF4-FFF2-40B4-BE49-F238E27FC236}">
                <a16:creationId xmlns:a16="http://schemas.microsoft.com/office/drawing/2014/main" id="{9317B39F-F8C0-4EC0-B36C-2D001BEC0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487" y="3546219"/>
            <a:ext cx="1180828" cy="114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Image result for utah state university">
            <a:extLst>
              <a:ext uri="{FF2B5EF4-FFF2-40B4-BE49-F238E27FC236}">
                <a16:creationId xmlns:a16="http://schemas.microsoft.com/office/drawing/2014/main" id="{933944D4-5A5F-45B2-BE3F-FBF01D5C3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317" y="3700816"/>
            <a:ext cx="839717" cy="83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8" descr="Image result for Universite de Cergy Pontoise logo">
            <a:extLst>
              <a:ext uri="{FF2B5EF4-FFF2-40B4-BE49-F238E27FC236}">
                <a16:creationId xmlns:a16="http://schemas.microsoft.com/office/drawing/2014/main" id="{9DD8B9EB-52A8-4F9B-A37C-61AE9FAC1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096" y="4729015"/>
            <a:ext cx="1667410" cy="67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HTMi Mauritius - HTMi Switzerland">
            <a:extLst>
              <a:ext uri="{FF2B5EF4-FFF2-40B4-BE49-F238E27FC236}">
                <a16:creationId xmlns:a16="http://schemas.microsoft.com/office/drawing/2014/main" id="{38B394A7-2308-4662-8B38-59BF3B878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948" y="3510544"/>
            <a:ext cx="858864" cy="121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Subject search, Your course, La Trobe University">
            <a:extLst>
              <a:ext uri="{FF2B5EF4-FFF2-40B4-BE49-F238E27FC236}">
                <a16:creationId xmlns:a16="http://schemas.microsoft.com/office/drawing/2014/main" id="{994ADB2E-E916-4F4A-AA3F-A34023FD4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393" y="4748420"/>
            <a:ext cx="1286740" cy="67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>
            <a:extLst>
              <a:ext uri="{FF2B5EF4-FFF2-40B4-BE49-F238E27FC236}">
                <a16:creationId xmlns:a16="http://schemas.microsoft.com/office/drawing/2014/main" id="{3D399AF1-C4B5-498B-9532-2F43749BC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487" y="4729015"/>
            <a:ext cx="1365722" cy="62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Hellenic Semiotics Society - Université de Limoges – Master Sémiotique et  Stratégies">
            <a:extLst>
              <a:ext uri="{FF2B5EF4-FFF2-40B4-BE49-F238E27FC236}">
                <a16:creationId xmlns:a16="http://schemas.microsoft.com/office/drawing/2014/main" id="{5CB801A7-5141-4459-86CA-F41495571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487" y="1606821"/>
            <a:ext cx="1539525" cy="117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C8F54BC5-C9DF-48B7-9650-7C5265F115B1}"/>
              </a:ext>
            </a:extLst>
          </p:cNvPr>
          <p:cNvSpPr txBox="1"/>
          <p:nvPr/>
        </p:nvSpPr>
        <p:spPr>
          <a:xfrm>
            <a:off x="7915812" y="1213031"/>
            <a:ext cx="3287405" cy="460168"/>
          </a:xfrm>
          <a:prstGeom prst="rect">
            <a:avLst/>
          </a:prstGeom>
          <a:solidFill>
            <a:srgbClr val="67C9D0"/>
          </a:solidFill>
          <a:ln>
            <a:noFill/>
          </a:ln>
          <a:effectLst/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1"/>
                </a:solidFill>
                <a:latin typeface="Hero" panose="00000500000000000000"/>
                <a:ea typeface="+mj-ea"/>
                <a:cs typeface="+mj-cs"/>
              </a:defRPr>
            </a:lvl1pPr>
          </a:lstStyle>
          <a:p>
            <a:r>
              <a:rPr lang="en-US" sz="2400" dirty="0"/>
              <a:t>International Affiliation</a:t>
            </a:r>
            <a:endParaRPr lang="en-MU" sz="2400" dirty="0"/>
          </a:p>
        </p:txBody>
      </p:sp>
      <p:pic>
        <p:nvPicPr>
          <p:cNvPr id="95" name="Picture 4" descr="Image result for institut escoffier mauritius logo">
            <a:extLst>
              <a:ext uri="{FF2B5EF4-FFF2-40B4-BE49-F238E27FC236}">
                <a16:creationId xmlns:a16="http://schemas.microsoft.com/office/drawing/2014/main" id="{0CF22AD2-3FB8-4E23-BD21-E739F6005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83" y="1655436"/>
            <a:ext cx="1814908" cy="1816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Content Placeholder 7">
            <a:extLst>
              <a:ext uri="{FF2B5EF4-FFF2-40B4-BE49-F238E27FC236}">
                <a16:creationId xmlns:a16="http://schemas.microsoft.com/office/drawing/2014/main" id="{0ACA0D44-2410-4EA7-9103-196F6E1C74EE}"/>
              </a:ext>
            </a:extLst>
          </p:cNvPr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695" y="3089735"/>
            <a:ext cx="1712143" cy="453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1E900090-0356-4332-BF90-31A479FCE14C}"/>
              </a:ext>
            </a:extLst>
          </p:cNvPr>
          <p:cNvPicPr/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" t="8510" r="3789" b="10521"/>
          <a:stretch/>
        </p:blipFill>
        <p:spPr bwMode="auto">
          <a:xfrm>
            <a:off x="3099234" y="2035494"/>
            <a:ext cx="1784084" cy="10724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0" name="Picture 2" descr="Image result for African leadership logo">
            <a:extLst>
              <a:ext uri="{FF2B5EF4-FFF2-40B4-BE49-F238E27FC236}">
                <a16:creationId xmlns:a16="http://schemas.microsoft.com/office/drawing/2014/main" id="{DD262F2B-6FAF-4A3F-AF4A-9F7D94B3B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012" y="2048495"/>
            <a:ext cx="1170488" cy="67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3A4268DC-ABD1-4DB7-8B2C-1B51276F750F}"/>
              </a:ext>
            </a:extLst>
          </p:cNvPr>
          <p:cNvSpPr/>
          <p:nvPr/>
        </p:nvSpPr>
        <p:spPr>
          <a:xfrm>
            <a:off x="784816" y="1394130"/>
            <a:ext cx="5682009" cy="3056682"/>
          </a:xfrm>
          <a:prstGeom prst="rect">
            <a:avLst/>
          </a:prstGeom>
          <a:noFill/>
          <a:ln w="38100">
            <a:solidFill>
              <a:srgbClr val="67C9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U"/>
          </a:p>
        </p:txBody>
      </p:sp>
      <p:pic>
        <p:nvPicPr>
          <p:cNvPr id="103" name="Picture 102" descr="A group of people holding a kite&#10;&#10;Description automatically generated">
            <a:extLst>
              <a:ext uri="{FF2B5EF4-FFF2-40B4-BE49-F238E27FC236}">
                <a16:creationId xmlns:a16="http://schemas.microsoft.com/office/drawing/2014/main" id="{A6A743F2-29E4-4B00-8037-B9B2E5FE5EF1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" r="4298"/>
          <a:stretch/>
        </p:blipFill>
        <p:spPr>
          <a:xfrm>
            <a:off x="1675813" y="3850349"/>
            <a:ext cx="3928043" cy="2890330"/>
          </a:xfrm>
          <a:prstGeom prst="rect">
            <a:avLst/>
          </a:prstGeom>
        </p:spPr>
      </p:pic>
      <p:pic>
        <p:nvPicPr>
          <p:cNvPr id="104" name="Picture 4" descr="Related image">
            <a:extLst>
              <a:ext uri="{FF2B5EF4-FFF2-40B4-BE49-F238E27FC236}">
                <a16:creationId xmlns:a16="http://schemas.microsoft.com/office/drawing/2014/main" id="{4E54F86B-3482-402C-A05D-3A7558F23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9"/>
          <a:stretch/>
        </p:blipFill>
        <p:spPr bwMode="auto">
          <a:xfrm>
            <a:off x="5325102" y="3478835"/>
            <a:ext cx="986942" cy="76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E25FC0E2-C684-4E22-B3B1-3EA46B4C7BF1}"/>
              </a:ext>
            </a:extLst>
          </p:cNvPr>
          <p:cNvPicPr/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251" y="3526702"/>
            <a:ext cx="1424296" cy="717068"/>
          </a:xfrm>
          <a:prstGeom prst="rect">
            <a:avLst/>
          </a:prstGeom>
          <a:noFill/>
        </p:spPr>
      </p:pic>
      <p:pic>
        <p:nvPicPr>
          <p:cNvPr id="106" name="Picture 2" descr="AMITY INSTITUTE OF HIGHER EDUCATION">
            <a:extLst>
              <a:ext uri="{FF2B5EF4-FFF2-40B4-BE49-F238E27FC236}">
                <a16:creationId xmlns:a16="http://schemas.microsoft.com/office/drawing/2014/main" id="{2A0C8BED-894E-4155-BDEA-045C2C523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01" y="3738145"/>
            <a:ext cx="1899528" cy="50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98496E92-DCE3-4A2E-BFF2-F27EF3F1BE48}"/>
              </a:ext>
            </a:extLst>
          </p:cNvPr>
          <p:cNvSpPr txBox="1"/>
          <p:nvPr/>
        </p:nvSpPr>
        <p:spPr>
          <a:xfrm>
            <a:off x="2003936" y="1121039"/>
            <a:ext cx="3271798" cy="644153"/>
          </a:xfrm>
          <a:prstGeom prst="rect">
            <a:avLst/>
          </a:prstGeom>
          <a:solidFill>
            <a:srgbClr val="67C9D0"/>
          </a:solidFill>
          <a:ln>
            <a:noFill/>
          </a:ln>
          <a:effectLst/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1"/>
                </a:solidFill>
                <a:latin typeface="Hero" panose="00000500000000000000"/>
                <a:ea typeface="+mj-ea"/>
                <a:cs typeface="+mj-cs"/>
              </a:defRPr>
            </a:lvl1pPr>
          </a:lstStyle>
          <a:p>
            <a:r>
              <a:rPr lang="en-US" dirty="0"/>
              <a:t>Global Players</a:t>
            </a:r>
            <a:endParaRPr lang="en-MU" dirty="0"/>
          </a:p>
        </p:txBody>
      </p:sp>
    </p:spTree>
    <p:extLst>
      <p:ext uri="{BB962C8B-B14F-4D97-AF65-F5344CB8AC3E}">
        <p14:creationId xmlns:p14="http://schemas.microsoft.com/office/powerpoint/2010/main" val="11944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467A0162-8BF3-4D7A-BCF9-4BB818F69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6117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AD98302-CC4C-42BA-9EE6-92DFC1B28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189" y="403271"/>
            <a:ext cx="6951639" cy="571419"/>
          </a:xfrm>
        </p:spPr>
        <p:txBody>
          <a:bodyPr anchor="ctr">
            <a:normAutofit/>
          </a:bodyPr>
          <a:lstStyle/>
          <a:p>
            <a:pPr algn="l"/>
            <a:r>
              <a:rPr lang="en-US" sz="2400" b="1" dirty="0">
                <a:solidFill>
                  <a:srgbClr val="67C9D0"/>
                </a:solidFill>
                <a:latin typeface="Hero" panose="00000500000000000000" pitchFamily="2" charset="0"/>
              </a:rPr>
              <a:t>Main Source Countries of International Students</a:t>
            </a:r>
            <a:endParaRPr lang="en-US" sz="3600" b="1" dirty="0">
              <a:solidFill>
                <a:srgbClr val="67C9D0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909AD2C-E3D7-410F-8F8B-B0C6458C4D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110090"/>
              </p:ext>
            </p:extLst>
          </p:nvPr>
        </p:nvGraphicFramePr>
        <p:xfrm>
          <a:off x="691796" y="2325246"/>
          <a:ext cx="5215094" cy="3295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0AB2E2D-16C2-4C15-8F2F-385F7B4393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630918"/>
              </p:ext>
            </p:extLst>
          </p:nvPr>
        </p:nvGraphicFramePr>
        <p:xfrm>
          <a:off x="6598685" y="1796758"/>
          <a:ext cx="6137722" cy="479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77EC2D7-4E21-42F9-8434-DCD076438209}"/>
              </a:ext>
            </a:extLst>
          </p:cNvPr>
          <p:cNvSpPr txBox="1"/>
          <p:nvPr/>
        </p:nvSpPr>
        <p:spPr>
          <a:xfrm>
            <a:off x="798007" y="873428"/>
            <a:ext cx="105959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The vision of the Government is to triple the number of international students by 2030.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As at December 2020, there were 3300 international students from over 75 countries mainly India, Madagascar, Nigeria, Kenya, Tanzania, Uganda, Zimbabwe, South Africa among others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523B50-9981-4159-889F-2A269E6B103E}"/>
              </a:ext>
            </a:extLst>
          </p:cNvPr>
          <p:cNvCxnSpPr>
            <a:cxnSpLocks/>
          </p:cNvCxnSpPr>
          <p:nvPr/>
        </p:nvCxnSpPr>
        <p:spPr>
          <a:xfrm>
            <a:off x="6380700" y="1999622"/>
            <a:ext cx="0" cy="3778180"/>
          </a:xfrm>
          <a:prstGeom prst="line">
            <a:avLst/>
          </a:prstGeom>
          <a:ln w="762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964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B9C61A1-1B93-4029-9B69-A3D5F5C6C0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r="1" b="1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8" name="Picture 7" descr="A picture containing circuit, electronics&#10;&#10;Description automatically generated">
            <a:extLst>
              <a:ext uri="{FF2B5EF4-FFF2-40B4-BE49-F238E27FC236}">
                <a16:creationId xmlns:a16="http://schemas.microsoft.com/office/drawing/2014/main" id="{E7FD6A57-32B8-44C9-8904-BE7307AD45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" b="5409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13" name="Picture 12" descr="A group of bikes parked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1C844393-B5D6-437B-83A1-4189E65274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22" name="Picture 21" descr="Diagram&#10;&#10;Description automatically generated with low confidence">
            <a:extLst>
              <a:ext uri="{FF2B5EF4-FFF2-40B4-BE49-F238E27FC236}">
                <a16:creationId xmlns:a16="http://schemas.microsoft.com/office/drawing/2014/main" id="{90CCEE2D-81A6-4C6B-B919-B2DB34CF3D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ame 40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D98302-CC4C-42BA-9EE6-92DFC1B28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en-US" sz="2800" b="1" dirty="0">
                <a:solidFill>
                  <a:srgbClr val="29ABE2"/>
                </a:solidFill>
                <a:latin typeface="Hero" panose="00000500000000000000" pitchFamily="2" charset="0"/>
              </a:rPr>
              <a:t>Investment opportunities</a:t>
            </a:r>
            <a:endParaRPr lang="en-US" sz="2800" b="1" dirty="0">
              <a:solidFill>
                <a:srgbClr val="29ABE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05BDE0-BA64-481D-98B4-17F759D12553}"/>
              </a:ext>
            </a:extLst>
          </p:cNvPr>
          <p:cNvSpPr txBox="1"/>
          <p:nvPr/>
        </p:nvSpPr>
        <p:spPr>
          <a:xfrm>
            <a:off x="7528556" y="3571887"/>
            <a:ext cx="37693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Clr>
                <a:srgbClr val="0F8193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F8193"/>
                </a:solidFill>
                <a:latin typeface="Tw Cen MT" panose="020B0602020104020603" pitchFamily="34" charset="0"/>
              </a:rPr>
              <a:t>International universities</a:t>
            </a:r>
          </a:p>
          <a:p>
            <a:pPr marL="285750" lvl="0" indent="-285750">
              <a:buClr>
                <a:srgbClr val="0F8193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F8193"/>
                </a:solidFill>
                <a:latin typeface="Tw Cen MT" panose="020B0602020104020603" pitchFamily="34" charset="0"/>
              </a:rPr>
              <a:t>Research </a:t>
            </a:r>
            <a:r>
              <a:rPr lang="en-US" b="1" dirty="0" err="1">
                <a:solidFill>
                  <a:srgbClr val="0F8193"/>
                </a:solidFill>
                <a:latin typeface="Tw Cen MT" panose="020B0602020104020603" pitchFamily="34" charset="0"/>
              </a:rPr>
              <a:t>centres</a:t>
            </a:r>
            <a:endParaRPr lang="en-US" b="1" dirty="0">
              <a:solidFill>
                <a:srgbClr val="0F8193"/>
              </a:solidFill>
              <a:latin typeface="Tw Cen MT" panose="020B0602020104020603" pitchFamily="34" charset="0"/>
            </a:endParaRPr>
          </a:p>
          <a:p>
            <a:pPr marL="285750" lvl="0" indent="-285750">
              <a:buClr>
                <a:srgbClr val="0F8193"/>
              </a:buCl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F8193"/>
                </a:solidFill>
                <a:latin typeface="Tw Cen MT" panose="020B0602020104020603" pitchFamily="34" charset="0"/>
              </a:rPr>
              <a:t>Centres</a:t>
            </a:r>
            <a:r>
              <a:rPr lang="en-US" b="1" dirty="0">
                <a:solidFill>
                  <a:srgbClr val="0F8193"/>
                </a:solidFill>
                <a:latin typeface="Tw Cen MT" panose="020B0602020104020603" pitchFamily="34" charset="0"/>
              </a:rPr>
              <a:t> of Excellence</a:t>
            </a:r>
          </a:p>
          <a:p>
            <a:pPr marL="285750" lvl="0" indent="-285750">
              <a:buClr>
                <a:srgbClr val="0F8193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F8193"/>
                </a:solidFill>
                <a:latin typeface="Tw Cen MT" panose="020B0602020104020603" pitchFamily="34" charset="0"/>
              </a:rPr>
              <a:t>Leadership Academies</a:t>
            </a:r>
          </a:p>
          <a:p>
            <a:pPr marL="285750" lvl="0" indent="-285750">
              <a:buClr>
                <a:srgbClr val="0F8193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F8193"/>
                </a:solidFill>
                <a:latin typeface="Tw Cen MT" panose="020B0602020104020603" pitchFamily="34" charset="0"/>
              </a:rPr>
              <a:t>World-class schools </a:t>
            </a:r>
          </a:p>
          <a:p>
            <a:pPr marL="285750" lvl="0" indent="-285750">
              <a:buClr>
                <a:srgbClr val="0F8193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F8193"/>
                </a:solidFill>
                <a:latin typeface="Tw Cen MT" panose="020B0602020104020603" pitchFamily="34" charset="0"/>
              </a:rPr>
              <a:t>Technical and vocational institutes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31912B-784D-40F3-9700-474B0F386EFE}"/>
              </a:ext>
            </a:extLst>
          </p:cNvPr>
          <p:cNvSpPr txBox="1"/>
          <p:nvPr/>
        </p:nvSpPr>
        <p:spPr>
          <a:xfrm>
            <a:off x="6278831" y="5381059"/>
            <a:ext cx="58166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F8193"/>
              </a:buClr>
            </a:pPr>
            <a:r>
              <a:rPr lang="en-US" sz="1400" b="1" i="1" dirty="0">
                <a:solidFill>
                  <a:srgbClr val="0F8193"/>
                </a:solidFill>
                <a:latin typeface="Tw Cen MT" panose="020B0602020104020603" pitchFamily="34" charset="0"/>
              </a:rPr>
              <a:t>Fields: </a:t>
            </a:r>
            <a:r>
              <a:rPr lang="en-US" sz="1400" i="1" dirty="0">
                <a:solidFill>
                  <a:srgbClr val="0F8193"/>
                </a:solidFill>
                <a:latin typeface="Tw Cen MT" panose="020B0602020104020603" pitchFamily="34" charset="0"/>
              </a:rPr>
              <a:t>artificial intelligence, blockchain, robotics, Fintech, renewable energy, ocean economy, creative arts, high tech engineering, biotechnology, life sciences, computing, healthcare among others </a:t>
            </a:r>
          </a:p>
        </p:txBody>
      </p:sp>
    </p:spTree>
    <p:extLst>
      <p:ext uri="{BB962C8B-B14F-4D97-AF65-F5344CB8AC3E}">
        <p14:creationId xmlns:p14="http://schemas.microsoft.com/office/powerpoint/2010/main" val="231651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5902B1F-8DF1-4AE0-9894-3DD92BC62C73}"/>
              </a:ext>
            </a:extLst>
          </p:cNvPr>
          <p:cNvSpPr/>
          <p:nvPr/>
        </p:nvSpPr>
        <p:spPr>
          <a:xfrm>
            <a:off x="170825" y="1691645"/>
            <a:ext cx="4546528" cy="50745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F8193"/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29ABE2"/>
                </a:solidFill>
                <a:latin typeface="Tw Cen MT" panose="020B0602020104020603" pitchFamily="34" charset="0"/>
              </a:rPr>
              <a:t>100% </a:t>
            </a:r>
            <a:r>
              <a:rPr lang="en-US" sz="1500" b="1" dirty="0">
                <a:solidFill>
                  <a:srgbClr val="002060"/>
                </a:solidFill>
                <a:latin typeface="Tw Cen MT" panose="020B0602020104020603" pitchFamily="34" charset="0"/>
              </a:rPr>
              <a:t>foreign ownership allowed</a:t>
            </a:r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F8193"/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29ABE2"/>
                </a:solidFill>
                <a:latin typeface="Tw Cen MT" panose="020B0602020104020603" pitchFamily="34" charset="0"/>
              </a:rPr>
              <a:t>15% </a:t>
            </a:r>
            <a:r>
              <a:rPr lang="en-US" sz="1500" b="1" dirty="0">
                <a:solidFill>
                  <a:srgbClr val="002060"/>
                </a:solidFill>
                <a:latin typeface="Tw Cen MT" panose="020B0602020104020603" pitchFamily="34" charset="0"/>
              </a:rPr>
              <a:t>personal income tax rate</a:t>
            </a:r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F8193"/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29ABE2"/>
                </a:solidFill>
                <a:latin typeface="Tw Cen MT" panose="020B0602020104020603" pitchFamily="34" charset="0"/>
              </a:rPr>
              <a:t>15% </a:t>
            </a:r>
            <a:r>
              <a:rPr lang="en-US" sz="1500" b="1" dirty="0">
                <a:solidFill>
                  <a:srgbClr val="002060"/>
                </a:solidFill>
                <a:latin typeface="Tw Cen MT" panose="020B0602020104020603" pitchFamily="34" charset="0"/>
              </a:rPr>
              <a:t>corporate tax rate</a:t>
            </a:r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F8193"/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29ABE2"/>
                </a:solidFill>
                <a:latin typeface="Tw Cen MT" panose="020B0602020104020603" pitchFamily="34" charset="0"/>
              </a:rPr>
              <a:t>Tax free </a:t>
            </a:r>
            <a:r>
              <a:rPr lang="en-US" sz="1500" b="1" dirty="0">
                <a:solidFill>
                  <a:srgbClr val="002060"/>
                </a:solidFill>
                <a:latin typeface="Tw Cen MT" panose="020B0602020104020603" pitchFamily="34" charset="0"/>
              </a:rPr>
              <a:t>dividends</a:t>
            </a:r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F8193"/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29ABE2"/>
                </a:solidFill>
                <a:latin typeface="Tw Cen MT" panose="020B0602020104020603" pitchFamily="34" charset="0"/>
              </a:rPr>
              <a:t>No capital gains tax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F8193"/>
              </a:buClr>
            </a:pPr>
            <a:endParaRPr lang="en-US" sz="1500" b="1" dirty="0">
              <a:solidFill>
                <a:srgbClr val="29ABE2"/>
              </a:solidFill>
              <a:latin typeface="Tw Cen MT" panose="020B0602020104020603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A3CC"/>
              </a:buClr>
            </a:pPr>
            <a:r>
              <a:rPr lang="en-US" sz="1500" b="1" dirty="0">
                <a:solidFill>
                  <a:srgbClr val="29ABE2"/>
                </a:solidFill>
                <a:latin typeface="Tw Cen MT" panose="020B0602020104020603" pitchFamily="34" charset="0"/>
              </a:rPr>
              <a:t>8-yrs tax holiday </a:t>
            </a:r>
            <a:r>
              <a:rPr lang="en-US" sz="1500" b="1" dirty="0">
                <a:solidFill>
                  <a:srgbClr val="002060"/>
                </a:solidFill>
                <a:latin typeface="Tw Cen MT" panose="020B0602020104020603" pitchFamily="34" charset="0"/>
              </a:rPr>
              <a:t>for top 500 institutions to set up branch campuses  in Mauritius </a:t>
            </a:r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A3CC"/>
              </a:buClr>
              <a:buFont typeface="Arial" panose="020B0604020202020204" pitchFamily="34" charset="0"/>
              <a:buChar char="•"/>
            </a:pPr>
            <a:endParaRPr lang="en-US" sz="1500" b="1" dirty="0">
              <a:solidFill>
                <a:srgbClr val="29ABE2"/>
              </a:solidFill>
              <a:latin typeface="Tw Cen MT" panose="020B0602020104020603" pitchFamily="34" charset="0"/>
            </a:endParaRPr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A3CC"/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29ABE2"/>
                </a:solidFill>
                <a:latin typeface="Tw Cen MT" panose="020B0602020104020603" pitchFamily="34" charset="0"/>
              </a:rPr>
              <a:t>VAT exemptions </a:t>
            </a:r>
            <a:r>
              <a:rPr lang="en-US" sz="1500" b="1" dirty="0">
                <a:solidFill>
                  <a:srgbClr val="002060"/>
                </a:solidFill>
                <a:latin typeface="Tw Cen MT" panose="020B0602020104020603" pitchFamily="34" charset="0"/>
              </a:rPr>
              <a:t>on construction of purpose-built building for the provision of tertiary education</a:t>
            </a:r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A3CC"/>
              </a:buClr>
              <a:buFont typeface="Arial" panose="020B0604020202020204" pitchFamily="34" charset="0"/>
              <a:buChar char="•"/>
            </a:pPr>
            <a:endParaRPr lang="en-US" sz="1500" b="1" dirty="0">
              <a:solidFill>
                <a:srgbClr val="29ABE2"/>
              </a:solidFill>
              <a:latin typeface="Tw Cen MT" panose="020B0602020104020603" pitchFamily="34" charset="0"/>
            </a:endParaRPr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A3CC"/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29ABE2"/>
                </a:solidFill>
                <a:latin typeface="Tw Cen MT" panose="020B0602020104020603" pitchFamily="34" charset="0"/>
              </a:rPr>
              <a:t>Land conversion tax exemption </a:t>
            </a:r>
            <a:r>
              <a:rPr lang="en-US" sz="1500" b="1" dirty="0">
                <a:solidFill>
                  <a:srgbClr val="002060"/>
                </a:solidFill>
                <a:latin typeface="Tw Cen MT" panose="020B0602020104020603" pitchFamily="34" charset="0"/>
              </a:rPr>
              <a:t>for the construction of a purpose-built building for the provision of pre-primary, primary, secondary and tertiary education</a:t>
            </a:r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A3CC"/>
              </a:buClr>
              <a:buFont typeface="Arial" panose="020B0604020202020204" pitchFamily="34" charset="0"/>
              <a:buChar char="•"/>
            </a:pPr>
            <a:endParaRPr lang="en-US" sz="1500" b="1" dirty="0">
              <a:solidFill>
                <a:srgbClr val="29ABE2"/>
              </a:solidFill>
              <a:latin typeface="Tw Cen MT" panose="020B0602020104020603" pitchFamily="34" charset="0"/>
            </a:endParaRPr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A3CC"/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29ABE2"/>
                </a:solidFill>
                <a:latin typeface="Tw Cen MT" panose="020B0602020104020603" pitchFamily="34" charset="0"/>
              </a:rPr>
              <a:t>Registration duty exemption </a:t>
            </a:r>
            <a:r>
              <a:rPr lang="en-US" sz="1500" b="1" dirty="0">
                <a:solidFill>
                  <a:srgbClr val="002060"/>
                </a:solidFill>
                <a:latin typeface="Tw Cen MT" panose="020B0602020104020603" pitchFamily="34" charset="0"/>
              </a:rPr>
              <a:t>on purchase of land and building to be used to provide primary, secondary and tertiary education</a:t>
            </a:r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F8193"/>
              </a:buClr>
              <a:buFont typeface="Arial" panose="020B0604020202020204" pitchFamily="34" charset="0"/>
              <a:buChar char="•"/>
            </a:pPr>
            <a:endParaRPr lang="en-US" sz="1500" b="1" dirty="0">
              <a:solidFill>
                <a:srgbClr val="29ABE2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467A0162-8BF3-4D7A-BCF9-4BB818F69B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0" r="2" b="2"/>
          <a:stretch/>
        </p:blipFill>
        <p:spPr>
          <a:xfrm>
            <a:off x="4636963" y="10"/>
            <a:ext cx="7555037" cy="33832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2A7BC5-09CC-44AC-8CFE-3599DEE7C9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0" r="-2" b="26601"/>
          <a:stretch/>
        </p:blipFill>
        <p:spPr>
          <a:xfrm>
            <a:off x="4639056" y="3474720"/>
            <a:ext cx="7552944" cy="3383280"/>
          </a:xfrm>
          <a:prstGeom prst="rect">
            <a:avLst/>
          </a:prstGeom>
          <a:solidFill>
            <a:schemeClr val="bg1">
              <a:alpha val="62000"/>
            </a:schemeClr>
          </a:solidFill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21068B51-218B-42EE-BBD4-742E9E34DDD3}"/>
              </a:ext>
            </a:extLst>
          </p:cNvPr>
          <p:cNvSpPr txBox="1">
            <a:spLocks/>
          </p:cNvSpPr>
          <p:nvPr/>
        </p:nvSpPr>
        <p:spPr>
          <a:xfrm>
            <a:off x="570909" y="849433"/>
            <a:ext cx="5095548" cy="10328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29ABE2"/>
                </a:solidFill>
                <a:latin typeface="Hero" panose="00000500000000000000" pitchFamily="2" charset="0"/>
              </a:rPr>
              <a:t>Investment Incentives</a:t>
            </a:r>
            <a:br>
              <a:rPr lang="en-US" sz="2800" b="1" dirty="0">
                <a:solidFill>
                  <a:srgbClr val="29ABE2"/>
                </a:solidFill>
                <a:latin typeface="Hero" panose="00000500000000000000" pitchFamily="2" charset="0"/>
              </a:rPr>
            </a:br>
            <a:endParaRPr lang="en-US" sz="2800" b="1" dirty="0">
              <a:solidFill>
                <a:srgbClr val="29ABE2"/>
              </a:solidFill>
              <a:latin typeface="Her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51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467A0162-8BF3-4D7A-BCF9-4BB818F69B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2"/>
          <a:stretch/>
        </p:blipFill>
        <p:spPr>
          <a:xfrm>
            <a:off x="-1" y="-30"/>
            <a:ext cx="12192000" cy="6855958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erson in a hat&#10;&#10;Description automatically generated">
            <a:extLst>
              <a:ext uri="{FF2B5EF4-FFF2-40B4-BE49-F238E27FC236}">
                <a16:creationId xmlns:a16="http://schemas.microsoft.com/office/drawing/2014/main" id="{52D32BD8-68A3-471D-96CE-2C30D17084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r="17731" b="-1"/>
          <a:stretch/>
        </p:blipFill>
        <p:spPr>
          <a:xfrm>
            <a:off x="6021086" y="544804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2D430FD0-5A19-422B-A394-6B04F9F78175}"/>
              </a:ext>
            </a:extLst>
          </p:cNvPr>
          <p:cNvSpPr txBox="1">
            <a:spLocks/>
          </p:cNvSpPr>
          <p:nvPr/>
        </p:nvSpPr>
        <p:spPr>
          <a:xfrm>
            <a:off x="436413" y="128734"/>
            <a:ext cx="10841798" cy="66833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rPr>
              <a:t>The Mauritius Africa Scholarship Scheme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0FACF6-34DA-4C95-B496-EC8DBB84179A}"/>
              </a:ext>
            </a:extLst>
          </p:cNvPr>
          <p:cNvSpPr txBox="1"/>
          <p:nvPr/>
        </p:nvSpPr>
        <p:spPr>
          <a:xfrm>
            <a:off x="8141677" y="4818743"/>
            <a:ext cx="34340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D91A5D"/>
                </a:solidFill>
                <a:latin typeface="Tw Cen MT" panose="020B0602020104020603" pitchFamily="34" charset="0"/>
              </a:rPr>
              <a:t>Total Number Of Scholarships</a:t>
            </a:r>
          </a:p>
          <a:p>
            <a:r>
              <a:rPr lang="en-US" sz="1800" b="1" dirty="0">
                <a:solidFill>
                  <a:srgbClr val="D91A5D"/>
                </a:solidFill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3C326A-0127-42C4-B577-3301AE65DF89}"/>
              </a:ext>
            </a:extLst>
          </p:cNvPr>
          <p:cNvSpPr txBox="1"/>
          <p:nvPr/>
        </p:nvSpPr>
        <p:spPr>
          <a:xfrm>
            <a:off x="8860134" y="3427949"/>
            <a:ext cx="199711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0" b="1" dirty="0">
                <a:solidFill>
                  <a:srgbClr val="D91A5D"/>
                </a:solidFill>
                <a:latin typeface="Tw Cen MT" panose="020B0602020104020603" pitchFamily="34" charset="0"/>
              </a:rPr>
              <a:t>50</a:t>
            </a:r>
          </a:p>
          <a:p>
            <a:endParaRPr lang="en-US" sz="10000" b="1" dirty="0">
              <a:solidFill>
                <a:srgbClr val="D91A5D"/>
              </a:solidFill>
              <a:latin typeface="Tw Cen MT" panose="020B0602020104020603" pitchFamily="34" charset="0"/>
            </a:endParaRPr>
          </a:p>
          <a:p>
            <a:r>
              <a:rPr lang="en-US" sz="10000" b="1" dirty="0">
                <a:solidFill>
                  <a:srgbClr val="D91A5D"/>
                </a:solidFill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4EB075-D485-4AFA-A09A-D5B0DFE05A5D}"/>
              </a:ext>
            </a:extLst>
          </p:cNvPr>
          <p:cNvSpPr/>
          <p:nvPr/>
        </p:nvSpPr>
        <p:spPr>
          <a:xfrm>
            <a:off x="390538" y="1461890"/>
            <a:ext cx="53671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B3843"/>
                </a:solidFill>
                <a:latin typeface="Tw Cen MT" panose="020B0602020104020603" pitchFamily="34" charset="0"/>
              </a:rPr>
              <a:t>Eligible to resident citizens of member states of African Union or African Commonwealth countries</a:t>
            </a:r>
          </a:p>
          <a:p>
            <a:pPr algn="just"/>
            <a:endParaRPr lang="en-US" b="1" dirty="0">
              <a:latin typeface="Tw Cen MT" panose="020B0602020104020603" pitchFamily="34" charset="0"/>
            </a:endParaRPr>
          </a:p>
          <a:p>
            <a:pPr algn="just"/>
            <a:r>
              <a:rPr lang="en-US" b="1" dirty="0">
                <a:solidFill>
                  <a:srgbClr val="0B3843"/>
                </a:solidFill>
                <a:latin typeface="Tw Cen MT" panose="020B0602020104020603" pitchFamily="34" charset="0"/>
              </a:rPr>
              <a:t>Courses are open to all levels of courses: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F8193"/>
                </a:solidFill>
                <a:latin typeface="Tw Cen MT" panose="020B0602020104020603" pitchFamily="34" charset="0"/>
              </a:rPr>
              <a:t>Undergraduate diploma/degree </a:t>
            </a:r>
            <a:r>
              <a:rPr lang="en-US" b="1" i="1" dirty="0" err="1">
                <a:solidFill>
                  <a:srgbClr val="0F8193"/>
                </a:solidFill>
                <a:latin typeface="Tw Cen MT" panose="020B0602020104020603" pitchFamily="34" charset="0"/>
              </a:rPr>
              <a:t>programmes</a:t>
            </a:r>
            <a:r>
              <a:rPr lang="en-US" b="1" i="1" dirty="0">
                <a:solidFill>
                  <a:srgbClr val="0F8193"/>
                </a:solidFill>
                <a:latin typeface="Tw Cen MT" panose="020B0602020104020603" pitchFamily="34" charset="0"/>
              </a:rPr>
              <a:t> : 18-25 years’ old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F8193"/>
                </a:solidFill>
                <a:latin typeface="Tw Cen MT" panose="020B0602020104020603" pitchFamily="34" charset="0"/>
              </a:rPr>
              <a:t>Master’s </a:t>
            </a:r>
            <a:r>
              <a:rPr lang="en-US" b="1" i="1" dirty="0" err="1">
                <a:solidFill>
                  <a:srgbClr val="0F8193"/>
                </a:solidFill>
                <a:latin typeface="Tw Cen MT" panose="020B0602020104020603" pitchFamily="34" charset="0"/>
              </a:rPr>
              <a:t>programme</a:t>
            </a:r>
            <a:r>
              <a:rPr lang="en-US" b="1" i="1" dirty="0">
                <a:solidFill>
                  <a:srgbClr val="0F8193"/>
                </a:solidFill>
                <a:latin typeface="Tw Cen MT" panose="020B0602020104020603" pitchFamily="34" charset="0"/>
              </a:rPr>
              <a:t> : not more than 34 year’s old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F8193"/>
                </a:solidFill>
                <a:latin typeface="Tw Cen MT" panose="020B0602020104020603" pitchFamily="34" charset="0"/>
              </a:rPr>
              <a:t>PhD </a:t>
            </a:r>
            <a:r>
              <a:rPr lang="en-US" b="1" i="1" dirty="0" err="1">
                <a:solidFill>
                  <a:srgbClr val="0F8193"/>
                </a:solidFill>
                <a:latin typeface="Tw Cen MT" panose="020B0602020104020603" pitchFamily="34" charset="0"/>
              </a:rPr>
              <a:t>programme</a:t>
            </a:r>
            <a:r>
              <a:rPr lang="en-US" b="1" i="1" dirty="0">
                <a:solidFill>
                  <a:srgbClr val="0F8193"/>
                </a:solidFill>
                <a:latin typeface="Tw Cen MT" panose="020B0602020104020603" pitchFamily="34" charset="0"/>
              </a:rPr>
              <a:t> : not more than 44 year’s old </a:t>
            </a:r>
          </a:p>
          <a:p>
            <a:pPr algn="just"/>
            <a:endParaRPr lang="en-US" b="1" dirty="0">
              <a:latin typeface="Tw Cen MT" panose="020B0602020104020603" pitchFamily="34" charset="0"/>
            </a:endParaRPr>
          </a:p>
          <a:p>
            <a:pPr algn="just"/>
            <a:r>
              <a:rPr lang="en-US" b="1" dirty="0">
                <a:solidFill>
                  <a:srgbClr val="0B3843"/>
                </a:solidFill>
                <a:latin typeface="Tw Cen MT" panose="020B0602020104020603" pitchFamily="34" charset="0"/>
              </a:rPr>
              <a:t>Scholarship covers the following expenditures:</a:t>
            </a:r>
          </a:p>
          <a:p>
            <a:pPr algn="just"/>
            <a:r>
              <a:rPr lang="en-US" b="1" dirty="0">
                <a:solidFill>
                  <a:srgbClr val="0B3843"/>
                </a:solidFill>
                <a:latin typeface="Tw Cen MT" panose="020B0602020104020603" pitchFamily="34" charset="0"/>
              </a:rPr>
              <a:t>Annual payment of tuition fees up to:                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F8193"/>
                </a:solidFill>
                <a:latin typeface="Tw Cen MT" panose="020B0602020104020603" pitchFamily="34" charset="0"/>
              </a:rPr>
              <a:t>SADC: MUR 100,000       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F8193"/>
                </a:solidFill>
                <a:latin typeface="Tw Cen MT" panose="020B0602020104020603" pitchFamily="34" charset="0"/>
              </a:rPr>
              <a:t>Non-SADC: MUR 160,000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F8193"/>
                </a:solidFill>
                <a:latin typeface="Tw Cen MT" panose="020B0602020104020603" pitchFamily="34" charset="0"/>
              </a:rPr>
              <a:t>Monthly living expenses : MUR 12,500</a:t>
            </a:r>
          </a:p>
          <a:p>
            <a:pPr lvl="1" algn="just"/>
            <a:r>
              <a:rPr lang="en-US" b="1" dirty="0">
                <a:latin typeface="Tw Cen MT" panose="020B06020201040206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6405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0845D755FEA945AE80D3E1F597BD8B" ma:contentTypeVersion="6" ma:contentTypeDescription="Create a new document." ma:contentTypeScope="" ma:versionID="38e5eb73e540cb207161542cacc87cdb">
  <xsd:schema xmlns:xsd="http://www.w3.org/2001/XMLSchema" xmlns:xs="http://www.w3.org/2001/XMLSchema" xmlns:p="http://schemas.microsoft.com/office/2006/metadata/properties" xmlns:ns2="9f9a916a-43eb-4329-93e3-fd3f9aeccc96" targetNamespace="http://schemas.microsoft.com/office/2006/metadata/properties" ma:root="true" ma:fieldsID="c8bc9fbacac0e20805180ec951699dde" ns2:_="">
    <xsd:import namespace="9f9a916a-43eb-4329-93e3-fd3f9aeccc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a916a-43eb-4329-93e3-fd3f9aeccc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399664-C48B-4576-9F06-DAEBF17DF9BD}"/>
</file>

<file path=customXml/itemProps2.xml><?xml version="1.0" encoding="utf-8"?>
<ds:datastoreItem xmlns:ds="http://schemas.openxmlformats.org/officeDocument/2006/customXml" ds:itemID="{D9E6D0D3-2D5C-443D-B6FE-8A0A8FFE5174}"/>
</file>

<file path=customXml/itemProps3.xml><?xml version="1.0" encoding="utf-8"?>
<ds:datastoreItem xmlns:ds="http://schemas.openxmlformats.org/officeDocument/2006/customXml" ds:itemID="{5B9B8D98-2D1A-4AB5-A306-6DBEEBAB57F9}"/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360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Hero</vt:lpstr>
      <vt:lpstr>Tw Cen MT</vt:lpstr>
      <vt:lpstr>Office Theme</vt:lpstr>
      <vt:lpstr>PowerPoint Presentation</vt:lpstr>
      <vt:lpstr>PowerPoint Presentation</vt:lpstr>
      <vt:lpstr>The Education Landscape of Mauritius </vt:lpstr>
      <vt:lpstr>Tertiary Enrolment by Field of Study</vt:lpstr>
      <vt:lpstr>PowerPoint Presentation</vt:lpstr>
      <vt:lpstr>Main Source Countries of International Students</vt:lpstr>
      <vt:lpstr>Investment opportunities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 Sewpal</dc:creator>
  <cp:lastModifiedBy>Trishilla Benydin-Koolwont</cp:lastModifiedBy>
  <cp:revision>35</cp:revision>
  <dcterms:created xsi:type="dcterms:W3CDTF">2021-06-08T11:47:04Z</dcterms:created>
  <dcterms:modified xsi:type="dcterms:W3CDTF">2021-06-15T13:05:40Z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0x0101002B0845D755FEA945AE80D3E1F597BD8B</vt:lpwstr>
  </property>
</Properties>
</file>